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43"/>
  </p:notesMasterIdLst>
  <p:sldIdLst>
    <p:sldId id="256" r:id="rId2"/>
    <p:sldId id="257" r:id="rId3"/>
    <p:sldId id="367" r:id="rId4"/>
    <p:sldId id="368" r:id="rId5"/>
    <p:sldId id="360" r:id="rId6"/>
    <p:sldId id="314" r:id="rId7"/>
    <p:sldId id="317" r:id="rId8"/>
    <p:sldId id="315" r:id="rId9"/>
    <p:sldId id="318" r:id="rId10"/>
    <p:sldId id="319" r:id="rId11"/>
    <p:sldId id="371" r:id="rId12"/>
    <p:sldId id="366" r:id="rId13"/>
    <p:sldId id="321" r:id="rId14"/>
    <p:sldId id="322" r:id="rId15"/>
    <p:sldId id="361" r:id="rId16"/>
    <p:sldId id="374" r:id="rId17"/>
    <p:sldId id="336" r:id="rId18"/>
    <p:sldId id="337" r:id="rId19"/>
    <p:sldId id="338" r:id="rId20"/>
    <p:sldId id="339" r:id="rId21"/>
    <p:sldId id="341" r:id="rId22"/>
    <p:sldId id="340" r:id="rId23"/>
    <p:sldId id="343" r:id="rId24"/>
    <p:sldId id="342" r:id="rId25"/>
    <p:sldId id="376" r:id="rId26"/>
    <p:sldId id="348" r:id="rId27"/>
    <p:sldId id="349" r:id="rId28"/>
    <p:sldId id="350" r:id="rId29"/>
    <p:sldId id="353" r:id="rId30"/>
    <p:sldId id="364" r:id="rId31"/>
    <p:sldId id="355" r:id="rId32"/>
    <p:sldId id="354" r:id="rId33"/>
    <p:sldId id="378" r:id="rId34"/>
    <p:sldId id="379" r:id="rId35"/>
    <p:sldId id="356" r:id="rId36"/>
    <p:sldId id="357" r:id="rId37"/>
    <p:sldId id="358" r:id="rId38"/>
    <p:sldId id="359" r:id="rId39"/>
    <p:sldId id="365" r:id="rId40"/>
    <p:sldId id="324" r:id="rId41"/>
    <p:sldId id="279" r:id="rId42"/>
  </p:sldIdLst>
  <p:sldSz cx="9144000" cy="5143500" type="screen16x9"/>
  <p:notesSz cx="6858000" cy="9144000"/>
  <p:embeddedFontLst>
    <p:embeddedFont>
      <p:font typeface="Roboto Condensed Light" panose="020B0604020202020204" charset="0"/>
      <p:regular r:id="rId44"/>
      <p:bold r:id="rId45"/>
      <p:italic r:id="rId46"/>
      <p:boldItalic r:id="rId47"/>
    </p:embeddedFont>
    <p:embeddedFont>
      <p:font typeface="Tw Cen MT" panose="020B0602020104020603" pitchFamily="34" charset="0"/>
      <p:regular r:id="rId48"/>
      <p:bold r:id="rId49"/>
      <p:italic r:id="rId50"/>
      <p:boldItalic r:id="rId51"/>
    </p:embeddedFon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Segoe UI" panose="020B0502040204020203" pitchFamily="34" charset="0"/>
      <p:regular r:id="rId56"/>
      <p:bold r:id="rId57"/>
      <p:italic r:id="rId58"/>
      <p:boldItalic r:id="rId59"/>
    </p:embeddedFont>
    <p:embeddedFont>
      <p:font typeface="Roboto Condensed" panose="020B0604020202020204" charset="0"/>
      <p:regular r:id="rId60"/>
      <p:bold r:id="rId61"/>
      <p:italic r:id="rId62"/>
      <p:boldItalic r:id="rId63"/>
    </p:embeddedFont>
    <p:embeddedFont>
      <p:font typeface="Arvo" panose="020B0604020202020204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5D08E4-4CB9-4A25-91DF-C19B82DA8EF8}">
  <a:tblStyle styleId="{025D08E4-4CB9-4A25-91DF-C19B82DA8E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4343" autoAdjust="0"/>
  </p:normalViewPr>
  <p:slideViewPr>
    <p:cSldViewPr snapToGrid="0">
      <p:cViewPr varScale="1">
        <p:scale>
          <a:sx n="123" d="100"/>
          <a:sy n="123" d="100"/>
        </p:scale>
        <p:origin x="16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font" Target="fonts/font2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61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ell\Downloads\Telegram%20Desktop\2%20final%20Filled%20SBC_checklist_Data%20(Eyob)%20(2)%20(5)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224812449624899"/>
          <c:y val="0.1820763121222225"/>
          <c:w val="0.46621241242482486"/>
          <c:h val="0.77145246095052455"/>
        </c:manualLayout>
      </c:layout>
      <c:pieChart>
        <c:varyColors val="1"/>
        <c:ser>
          <c:idx val="0"/>
          <c:order val="0"/>
          <c:tx>
            <c:strRef>
              <c:f>Sheet2!$B$4</c:f>
              <c:strCache>
                <c:ptCount val="1"/>
                <c:pt idx="0">
                  <c:v>Percent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42E-4CA9-AAC4-099E684D89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42E-4CA9-AAC4-099E684D89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42E-4CA9-AAC4-099E684D895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42E-4CA9-AAC4-099E684D8959}"/>
              </c:ext>
            </c:extLst>
          </c:dPt>
          <c:dLbls>
            <c:dLbl>
              <c:idx val="0"/>
              <c:layout>
                <c:manualLayout>
                  <c:x val="4.7244094488188976E-2"/>
                  <c:y val="-4.3431053203040186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5D63785-09D0-4427-BED2-4AB7F0B776A3}" type="CATEGORYNAME">
                      <a:rPr lang="en-US" sz="1600"/>
                      <a:pPr>
                        <a:defRPr sz="1600"/>
                      </a:pPr>
                      <a:t>[CATEGORY NAME]</a:t>
                    </a:fld>
                    <a:r>
                      <a:rPr lang="en-US" sz="1600" baseline="0" dirty="0"/>
                      <a:t>, 6.7%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42E-4CA9-AAC4-099E684D895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5.774278215223097E-2"/>
                  <c:y val="0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A2AFA06-EEDC-4BEF-B2B5-BDEF5E050B79}" type="CATEGORYNAME">
                      <a:rPr lang="en-US" sz="1600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600" baseline="0" dirty="0"/>
                      <a:t>, 23.3%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42E-4CA9-AAC4-099E684D895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0761154855643044"/>
                  <c:y val="-3.040173724212812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42E-4CA9-AAC4-099E684D895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3"/>
              <c:layout>
                <c:manualLayout>
                  <c:x val="-3.937007874015748E-2"/>
                  <c:y val="-0.1259500542888165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4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42E-4CA9-AAC4-099E684D895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4F81BD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borderCallout1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Sheet2!$A$5:$A$8</c:f>
              <c:strCache>
                <c:ptCount val="4"/>
                <c:pt idx="0">
                  <c:v>Weak</c:v>
                </c:pt>
                <c:pt idx="1">
                  <c:v>Average</c:v>
                </c:pt>
                <c:pt idx="2">
                  <c:v>Good</c:v>
                </c:pt>
                <c:pt idx="3">
                  <c:v>Strong</c:v>
                </c:pt>
              </c:strCache>
            </c:strRef>
          </c:cat>
          <c:val>
            <c:numRef>
              <c:f>Sheet2!$B$5:$B$8</c:f>
              <c:numCache>
                <c:formatCode>0.00%</c:formatCode>
                <c:ptCount val="4"/>
                <c:pt idx="0">
                  <c:v>6.7000000000000004E-2</c:v>
                </c:pt>
                <c:pt idx="1">
                  <c:v>0.23300000000000001</c:v>
                </c:pt>
                <c:pt idx="2" formatCode="0%">
                  <c:v>0.3</c:v>
                </c:pt>
                <c:pt idx="3" formatCode="0%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42E-4CA9-AAC4-099E684D895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85926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Welcome participants and introduce the purpose of the workshop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share findings from the national SBC capacity assessment. Emphasize that this study provides evidence to guide institutional strengthening and policy integration across sectors.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5740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Analysis Logic</a:t>
            </a:r>
            <a:r>
              <a:rPr kumimoji="0" lang="x-none" altLang="en-US" sz="1800" b="1" i="1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: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The assessment utilized a rigorous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C5A059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triangulation of data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, blending a structured capacity checklist</a:t>
            </a:r>
            <a:r>
              <a:rPr kumimoji="0" lang="x-none" altLang="en-US" b="0" i="0" u="none" strike="noStrike" cap="none" normalizeH="0" baseline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,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modified for the Ethiopian context</a:t>
            </a:r>
            <a:r>
              <a:rPr kumimoji="0" lang="x-none" altLang="en-US" b="0" i="0" u="none" strike="noStrike" cap="none" normalizeH="0" baseline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,</a:t>
            </a:r>
            <a:r>
              <a:rPr kumimoji="0" lang="x-none" altLang="en-US" b="0" i="0" u="none" strike="noStrike" cap="none" normalizeH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with 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44 qualitative interviews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74151"/>
                </a:solidFill>
                <a:effectLst/>
                <a:latin typeface="Roboto Condensed" panose="020B0604020202020204" charset="0"/>
                <a:ea typeface="Roboto Condensed" panose="020B0604020202020204" charset="0"/>
              </a:rPr>
              <a:t> to capture both systemic metrics and nuanced institutional insights.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504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>
          <a:extLst>
            <a:ext uri="{FF2B5EF4-FFF2-40B4-BE49-F238E27FC236}">
              <a16:creationId xmlns="" xmlns:a16="http://schemas.microsoft.com/office/drawing/2014/main" id="{1B71483A-39FF-993D-A8C4-391134D4D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>
            <a:extLst>
              <a:ext uri="{FF2B5EF4-FFF2-40B4-BE49-F238E27FC236}">
                <a16:creationId xmlns="" xmlns:a16="http://schemas.microsoft.com/office/drawing/2014/main" id="{FFA5BA1F-1E8F-ED64-1CA6-BFD03FF966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>
            <a:extLst>
              <a:ext uri="{FF2B5EF4-FFF2-40B4-BE49-F238E27FC236}">
                <a16:creationId xmlns="" xmlns:a16="http://schemas.microsoft.com/office/drawing/2014/main" id="{2D1EA3C0-FB25-C12A-101E-A33FDE3282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1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030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0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Emphasize Ethiopia’s 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strong foundation</a:t>
            </a:r>
            <a:r>
              <a:rPr lang="x-none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 capable workforce and growing recognition of SBC as a strategic, evidence‑driven approach.</a:t>
            </a:r>
          </a:p>
        </p:txBody>
      </p:sp>
    </p:spTree>
    <p:extLst>
      <p:ext uri="{BB962C8B-B14F-4D97-AF65-F5344CB8AC3E}">
        <p14:creationId xmlns:p14="http://schemas.microsoft.com/office/powerpoint/2010/main" val="3251883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b="1" dirty="0"/>
              <a:t>Themes 1–3</a:t>
            </a:r>
          </a:p>
          <a:p>
            <a:r>
              <a:rPr lang="en-US" b="1" dirty="0">
                <a:effectLst/>
              </a:rPr>
              <a:t>SBC Design:</a:t>
            </a:r>
            <a:r>
              <a:rPr lang="en-US" dirty="0">
                <a:effectLst/>
              </a:rPr>
              <a:t> “This theme highlights how frameworks and policies guide SBC design but often overlook behavioral insights. Strengthening participatory design and evidence‑based prioritization is essential.”</a:t>
            </a:r>
            <a:endParaRPr lang="en-US" dirty="0"/>
          </a:p>
          <a:p>
            <a:r>
              <a:rPr lang="en-US" b="1" dirty="0">
                <a:effectLst/>
              </a:rPr>
              <a:t>SBC Implementation:</a:t>
            </a:r>
            <a:r>
              <a:rPr lang="en-US" dirty="0">
                <a:effectLst/>
              </a:rPr>
              <a:t> “Implementation varies widely across organizations. Documentation and capacity gaps persist, but harmonizing approaches and sharing best practices can improve consistency.”</a:t>
            </a:r>
            <a:endParaRPr lang="en-US" dirty="0"/>
          </a:p>
          <a:p>
            <a:r>
              <a:rPr lang="en-US" b="1" dirty="0">
                <a:effectLst/>
              </a:rPr>
              <a:t>SBC Structure &amp; System:</a:t>
            </a:r>
            <a:r>
              <a:rPr lang="en-US" dirty="0">
                <a:effectLst/>
              </a:rPr>
              <a:t> “Organizational roles and coordination mechanisms remain fragmented. Building integrated systems and clarifying responsibilities will enhance efficiency.”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153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Summary of Barriers to Success</a:t>
            </a: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Process Deficiencies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misalignment leads to fragmented implementation and a design process that lacks meaningful community co-creation.</a:t>
            </a: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Institutional Fragility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 staff turnover and weak retention mechanisms within government and partner organizations continuously undermine technical expertise institutionalization.</a:t>
            </a:r>
          </a:p>
        </p:txBody>
      </p:sp>
    </p:spTree>
    <p:extLst>
      <p:ext uri="{BB962C8B-B14F-4D97-AF65-F5344CB8AC3E}">
        <p14:creationId xmlns:p14="http://schemas.microsoft.com/office/powerpoint/2010/main" val="25925860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Key Findings: Implementation and Supervision</a:t>
            </a:r>
          </a:p>
          <a:p>
            <a:pPr marL="139700" indent="0">
              <a:buNone/>
            </a:pPr>
            <a:r>
              <a:rPr lang="en-US" dirty="0"/>
              <a:t>Capacity Domain</a:t>
            </a:r>
            <a:r>
              <a:rPr lang="x-none" dirty="0"/>
              <a:t> &amp; </a:t>
            </a:r>
            <a:r>
              <a:rPr lang="en-US" dirty="0"/>
              <a:t>Key Enablers</a:t>
            </a:r>
            <a:r>
              <a:rPr lang="x-none" dirty="0"/>
              <a:t> </a:t>
            </a: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Organizational Structure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Established SBC units and dedicated departments.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Supervision Mechanisms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Regular technical supportive supervision and feedback.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Guideline Adherence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Use of National SBC Guidelines and frameworks.</a:t>
            </a: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Technical Toolkits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Functional SBCC Quality Assessment and design tools.</a:t>
            </a: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Key Insights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assessment reveals high institutional readiness with robust implementation structures and proficiency in utilizing technical tools for quality SBC delivery aligned with national standards.</a:t>
            </a:r>
          </a:p>
        </p:txBody>
      </p:sp>
    </p:spTree>
    <p:extLst>
      <p:ext uri="{BB962C8B-B14F-4D97-AF65-F5344CB8AC3E}">
        <p14:creationId xmlns:p14="http://schemas.microsoft.com/office/powerpoint/2010/main" val="1785568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Discuss how these 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systemic weaknesses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undermine sustainability and ownership. Note that many organizations operate in isolation, limiting synergy and long‑term impact.</a:t>
            </a:r>
            <a:r>
              <a:rPr lang="x-none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Weak institutional structures and governance.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Donor dependence and short‑term funding.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Fragmented coordination and limited M&amp;E systems.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 staff turnover and poor skill retention.</a:t>
            </a:r>
          </a:p>
        </p:txBody>
      </p:sp>
    </p:spTree>
    <p:extLst>
      <p:ext uri="{BB962C8B-B14F-4D97-AF65-F5344CB8AC3E}">
        <p14:creationId xmlns:p14="http://schemas.microsoft.com/office/powerpoint/2010/main" val="675608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Summary of Barriers to Success</a:t>
            </a: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Process Deficiencies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misalignment leads to fragmented implementation and a design process that lacks meaningful community co-creation.</a:t>
            </a: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Institutional Fragility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 staff turnover and weak retention mechanisms within government and partner organizations continuously undermine technical expertise institutionalization.</a:t>
            </a:r>
          </a:p>
        </p:txBody>
      </p:sp>
    </p:spTree>
    <p:extLst>
      <p:ext uri="{BB962C8B-B14F-4D97-AF65-F5344CB8AC3E}">
        <p14:creationId xmlns:p14="http://schemas.microsoft.com/office/powerpoint/2010/main" val="1526009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4930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Monitoring and Evaluation Gaps: </a:t>
            </a:r>
            <a:r>
              <a:rPr lang="en-US" sz="1100" b="1" i="1" u="none" strike="noStrike" cap="none" dirty="0">
                <a:solidFill>
                  <a:srgbClr val="FFC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Shifting from Activity to Impact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existing M&amp;E landscape is characterized by a 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"Measurement Inversion,"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prioritizing implementation volume over transformation. Systemic fragmentation hinders tracking long-term health and development outcomes.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Measurement Misalignment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Systems rarely measure actual behavioral outcomes, focusing on short-term outputs due to a lack of longitudinal metrics.</a:t>
            </a: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Methodological Gaps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Absence of harmonized frameworks across sectors results in fragmented data that cannot demonstrate national-level impact.</a:t>
            </a:r>
          </a:p>
        </p:txBody>
      </p:sp>
    </p:spTree>
    <p:extLst>
      <p:ext uri="{BB962C8B-B14F-4D97-AF65-F5344CB8AC3E}">
        <p14:creationId xmlns:p14="http://schemas.microsoft.com/office/powerpoint/2010/main" val="3585046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Highlight that Ethiopia’s SBC ecosystem has promising enablers</a:t>
            </a:r>
            <a:r>
              <a:rPr lang="x-none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collaboration, innovation, and professionalization efforts that can be scaled.</a:t>
            </a:r>
            <a:endParaRPr lang="x-none" sz="1100" b="0" i="1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Community engagement and participatory design.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Cross‑sectoral collaboration.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Growing policy recognition of SBC.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Emerging professional networks (EHEPA, UNICEF, MOH).</a:t>
            </a:r>
          </a:p>
        </p:txBody>
      </p:sp>
    </p:spTree>
    <p:extLst>
      <p:ext uri="{BB962C8B-B14F-4D97-AF65-F5344CB8AC3E}">
        <p14:creationId xmlns:p14="http://schemas.microsoft.com/office/powerpoint/2010/main" val="34221587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Gaps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Uneven access to SBC training across levels and sectors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Weak behavioral outcome indicators in most M&amp;E systems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Donor dependency limits long-term sustainability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 formal national SBC network or community of practice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 staff turnover, especially among junior staff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Limited use of digital platforms and social media for SBC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Material harmonization is weak — duplication and inconsistency exist</a:t>
            </a:r>
          </a:p>
        </p:txBody>
      </p:sp>
    </p:spTree>
    <p:extLst>
      <p:ext uri="{BB962C8B-B14F-4D97-AF65-F5344CB8AC3E}">
        <p14:creationId xmlns:p14="http://schemas.microsoft.com/office/powerpoint/2010/main" val="29989948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264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how operational success depends on community trust, youth engagement, and digital innovation.</a:t>
            </a:r>
          </a:p>
        </p:txBody>
      </p:sp>
    </p:spTree>
    <p:extLst>
      <p:ext uri="{BB962C8B-B14F-4D97-AF65-F5344CB8AC3E}">
        <p14:creationId xmlns:p14="http://schemas.microsoft.com/office/powerpoint/2010/main" val="39722908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evolution from activity tracking to behavioral verification. Show the comparison table visually (old vs. new mindset).</a:t>
            </a:r>
            <a:r>
              <a:rPr lang="x-none" dirty="0"/>
              <a:t> </a:t>
            </a:r>
          </a:p>
          <a:p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What Works: Best Practices in Ethiopia's SBC Programs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Best Practice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Description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Evidence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Human-Centered Design (HCD)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Iterative design with community feedback loops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Used by multiple organizations; high adoption in design phase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Multi-Sectoral Collaboration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Health + WASH + Nutrition + Education working together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Coordination platforms exist but underutilized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Youth-Led &amp; Peer Approaches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U-Report, school programs, peer education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Strong engagement in adolescent health programs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Religious Leader Engagement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Leveraging faith leaders for health promotion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Immunization support rose from 63% to 85% after religious leader engagement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SBC Hubs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Centralized knowledge platforms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Prevents duplication and promotes shared learning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Cascading Training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National → Regional →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Woreda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Kebele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Effective for reaching frontline workers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Entertainment Education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Radio dramas, community theater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Widely used and culturally appropriate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Community Volunteers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Health development armies, community mobilizers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Key to sustaining community-level activities</a:t>
            </a:r>
          </a:p>
        </p:txBody>
      </p:sp>
    </p:spTree>
    <p:extLst>
      <p:ext uri="{BB962C8B-B14F-4D97-AF65-F5344CB8AC3E}">
        <p14:creationId xmlns:p14="http://schemas.microsoft.com/office/powerpoint/2010/main" val="37695070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fontAlgn="t">
              <a:buNone/>
            </a:pPr>
            <a:r>
              <a:rPr lang="en-US" sz="12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Share that these recommendations came directly from participants</a:t>
            </a:r>
            <a:r>
              <a:rPr lang="x-none" sz="12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12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reflecting practitioner‑driven insights for system reform.</a:t>
            </a:r>
            <a:endParaRPr lang="x-none" sz="1200" b="1" i="1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Institutionalize SBC through national strategy.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Integrate behavioral indicators into HMIS/DHIS2.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Secure domestic financing.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Strengthen multi‑sectoral coordination.</a:t>
            </a:r>
          </a:p>
          <a:p>
            <a:pPr lv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Build career paths for SBC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12575319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Highlight the need for specialized expertise and integration into national systems.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082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Recommendations for Government Ministries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Strategic Roadmap for SBC Institutionalization (Target: June 2026)</a:t>
            </a:r>
          </a:p>
          <a:p>
            <a:pPr fontAlgn="t"/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Data Systems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Integrate behavioral indicators into HMIS and DHIS2 systems to enable evidence-based tracking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DHIS2 Module Deployment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503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am-ET" sz="1100" b="1" dirty="0">
                <a:cs typeface="Times New Roman" panose="02020603050405020304" pitchFamily="18" charset="0"/>
              </a:rPr>
              <a:t>Participants’ Suggestions for Strengthening SBC Programs: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provided key recommendations across four core areas to strengthen SBC.</a:t>
            </a:r>
            <a:b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Recommendations for Government Ministries</a:t>
            </a:r>
            <a:r>
              <a:rPr lang="x-none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Strategic Roadmap for SBC Institutionalization</a:t>
            </a:r>
            <a:endParaRPr lang="x-none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Policy &amp; Strategy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Institutionalize SBC through a unified national strategy to replace fragmented project-based approaches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National SBC Strategy Ratified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endParaRPr lang="en-US" dirty="0"/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Sustainable Finance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Secure domestic financing and establish dedicated budget lines to reduce donor dependency%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Increase in Domestic Allocation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Human Resources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Empower multi-sectoral technical working groups and establish clear professional career paths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Retention Rate of SBC Specialists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Executive Summary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 transform SBC from donor-driven activities into a sustainable national system, the government must prioritize the integration of behavioral metrics into national digital health architectures (DHIS2) and secure sovereign financing by mid-2026.</a:t>
            </a:r>
          </a:p>
        </p:txBody>
      </p:sp>
    </p:spTree>
    <p:extLst>
      <p:ext uri="{BB962C8B-B14F-4D97-AF65-F5344CB8AC3E}">
        <p14:creationId xmlns:p14="http://schemas.microsoft.com/office/powerpoint/2010/main" val="1678610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45531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Overall Capacity Assessment (N=30 Organizations)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Strong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40.0% (12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Good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30.0% (9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Average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=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23.3% (7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), and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Weak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6.7% (2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Key Finding: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majority of assessed organizations demonstrate solid SBC capacity, with 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70% rated as Good or Strong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However, nearly a quarter (23.3%) remain at average capacity, and a small fraction (6.7%) still struggle with basic SBC programming.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Mean Scores Across 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SBC Capacity Domains: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Domain 1: Planning &amp; Design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3.20 / 5.0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0);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Domain 2: Implementation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3.23 / 5.0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0); &amp;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Domain 3: M&amp;E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2.81–3.19 / 5.0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0). 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Interpretation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Planning &amp; Design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Frameworks exist but standardization is weak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; Implementation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Moderate capacity; multi-channel approaches widely used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;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and M&amp;E =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Behavioral outcome measurement is the weakest link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6515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Overall Capacity Assessment (N=30 Organizations)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Strong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40.0% (12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Good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30.0% (9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Average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=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23.3% (7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), and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Weak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6.7% (2 orgs)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Key Finding: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majority of assessed organizations demonstrate solid SBC capacity, with 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70% rated as Good or Strong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However, nearly a quarter (23.3%) remain at average capacity, and a small fraction (6.7%) still struggle with basic SBC programming.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Mean Scores Across 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SBC Capacity Domains: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Domain 1: Planning &amp; Design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3.20 / 5.0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0);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Domain 2: Implementation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3.23 / 5.0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0); &amp;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Domain 3: M&amp;E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2.81–3.19 / 5.0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0). 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Interpretation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Planning &amp; Design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Frameworks exist but standardization is weak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; Implementation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Moderate capacity; multi-channel approaches widely used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;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and M&amp;E =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Behavioral outcome measurement is the weakest link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26889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Emphasize that SBC systems thrive when design, monitoring, financing, and partnerships are integrated. Link this to Ethiopia’s multi‑sectoral framework.</a:t>
            </a:r>
            <a:r>
              <a:rPr lang="x-none" dirty="0"/>
              <a:t> 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Explain that these lessons align with global SBC frameworks and Ethiopia’s policy priorities.</a:t>
            </a:r>
            <a:endParaRPr lang="x-none" b="1" i="1" dirty="0"/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Seven Key Lessons Learned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>
              <a:buFont typeface="+mj-lt"/>
              <a:buAutoNum type="arabicPeriod"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Participatory design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drives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/enhances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community ownership and program relevance. </a:t>
            </a:r>
          </a:p>
          <a:p>
            <a:pPr>
              <a:buFont typeface="+mj-lt"/>
              <a:buAutoNum type="arabicPeriod"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M&amp;E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must measure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BEHAVIOR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not just activities and outputs.</a:t>
            </a:r>
          </a:p>
          <a:p>
            <a:pPr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SBC needs independent,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sustainable financing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— not just project budgets. </a:t>
            </a:r>
          </a:p>
          <a:p>
            <a:pPr>
              <a:buFont typeface="+mj-lt"/>
              <a:buAutoNum type="arabicPeriod"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Institutional partnerships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outlast short-term project partnerships. </a:t>
            </a:r>
          </a:p>
        </p:txBody>
      </p:sp>
    </p:spTree>
    <p:extLst>
      <p:ext uri="{BB962C8B-B14F-4D97-AF65-F5344CB8AC3E}">
        <p14:creationId xmlns:p14="http://schemas.microsoft.com/office/powerpoint/2010/main" val="31562212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dirty="0"/>
              <a:t>Explain that sustainability depends on leadership engagement and continuous learning. Use examples from UNICEF and MOH collaborations.</a:t>
            </a:r>
            <a:endParaRPr lang="x-none" dirty="0"/>
          </a:p>
          <a:p>
            <a:pPr marL="139700" indent="0">
              <a:buNone/>
            </a:pP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5.</a:t>
            </a:r>
            <a:r>
              <a:rPr lang="x-none" sz="1100" b="1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Advocacy and leadership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engagement are prerequisites for SBC success. 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None/>
              <a:tabLst/>
              <a:defRPr/>
            </a:pP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Capacity building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must include HCD, behavioral economics, and digital tools. Continuous capacity building sustains quality.</a:t>
            </a:r>
          </a:p>
          <a:p>
            <a:pPr marL="139700" indent="0">
              <a:buFont typeface="+mj-lt"/>
              <a:buNone/>
            </a:pP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Harmonize materials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 share knowledge nationally to avoid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/prevent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duplication. </a:t>
            </a:r>
          </a:p>
        </p:txBody>
      </p:sp>
    </p:spTree>
    <p:extLst>
      <p:ext uri="{BB962C8B-B14F-4D97-AF65-F5344CB8AC3E}">
        <p14:creationId xmlns:p14="http://schemas.microsoft.com/office/powerpoint/2010/main" val="4447104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b="1" dirty="0"/>
              <a:t>Summarize the dual reality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strong technical capacity but fragile systems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/>
              <a:t>Transition smoothly to recommendations.</a:t>
            </a:r>
            <a:r>
              <a:rPr lang="x-none" dirty="0"/>
              <a:t> 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Conclusion: Toward a Sustainable SBC System</a:t>
            </a:r>
          </a:p>
          <a:p>
            <a:pPr marL="457200" indent="-317500">
              <a:buFontTx/>
              <a:buChar char="-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Moving from fragmented donor-driven activities to a robust, institutionalized, and locally-owned system in Ethiopia.</a:t>
            </a:r>
            <a:endParaRPr lang="x-none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FontTx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Strategic Roadmap to 2026 Transformation</a:t>
            </a:r>
          </a:p>
          <a:p>
            <a:pPr>
              <a:buFont typeface="+mj-lt"/>
              <a:buAutoNum type="arabicPeriod"/>
            </a:pPr>
            <a:r>
              <a:rPr lang="en-US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Current Status</a:t>
            </a:r>
            <a:r>
              <a:rPr lang="x-none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Fragmented &amp; Donor-Dependent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Project-based implementation with limited coordination.</a:t>
            </a:r>
            <a:endParaRPr lang="en-US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>
              <a:buFont typeface="+mj-lt"/>
              <a:buAutoNum type="arabicPeriod"/>
            </a:pPr>
            <a:r>
              <a:rPr lang="en-US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Institutionalization</a:t>
            </a:r>
            <a:r>
              <a:rPr lang="x-none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Unified National Strategy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Dedicated domestic budget lines and integrated governance.</a:t>
            </a:r>
            <a:endParaRPr lang="en-US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>
              <a:buFont typeface="+mj-lt"/>
              <a:buAutoNum type="arabicPeriod"/>
            </a:pPr>
            <a:r>
              <a:rPr lang="en-US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SBC Summit 2026</a:t>
            </a:r>
            <a:r>
              <a:rPr lang="x-none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Consolidating Local Ownership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 milestone for sustainable, coordinated systems by June 2026.</a:t>
            </a:r>
            <a:endParaRPr lang="en-US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>
              <a:buFont typeface="+mj-lt"/>
              <a:buAutoNum type="arabicPeriod"/>
            </a:pPr>
            <a:r>
              <a:rPr lang="en-US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Future Vision</a:t>
            </a:r>
            <a:r>
              <a:rPr lang="x-none" sz="1100" b="1" i="0" u="none" strike="noStrike" cap="all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x-none" sz="1100" b="1" i="0" u="none" strike="noStrike" cap="all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Evidence-Based Transformation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Self-sustaining ecosystem driven by community structures.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x-none" sz="1100" b="1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Key Transformation Drivers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By integrating behavioral indicators into national systems (HMIS/DHIS2) and empowering multi-sectoral technical working groups, Ethiopia will transition toward a system where SBC is financed and led by government and community structures.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</a:pPr>
            <a:r>
              <a:rPr lang="en-US" sz="1100" b="1" i="1" u="none" strike="noStrike" cap="none" dirty="0">
                <a:solidFill>
                  <a:srgbClr val="FF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Reinforce the message that SBC must move from fragmented projects to institutionalized systems for lasting impact.</a:t>
            </a:r>
          </a:p>
        </p:txBody>
      </p:sp>
    </p:spTree>
    <p:extLst>
      <p:ext uri="{BB962C8B-B14F-4D97-AF65-F5344CB8AC3E}">
        <p14:creationId xmlns:p14="http://schemas.microsoft.com/office/powerpoint/2010/main" val="477865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Tailored Recommendations by Audience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Present actionable recommendations for each stakeholder group. Encourage collaboration and accountability.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For Policymakers &amp; Ministry of Health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Priority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Rationale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Establish a dedicated SBC unit within the MOH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priority)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Institutionalize SBC leadership</a:t>
            </a:r>
          </a:p>
          <a:p>
            <a:pPr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Embed SBC indicators into DHIS2 and national health information systems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priority)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Close the M&amp;E gap</a:t>
            </a:r>
          </a:p>
          <a:p>
            <a:pPr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Allocate 8–12% of program budgets to SBC activities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priority)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Address chronic underfunding</a:t>
            </a:r>
          </a:p>
          <a:p>
            <a:pPr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Develop a national SBC strategy and M&amp;E framework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Medium priority)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Standardize practice</a:t>
            </a:r>
          </a:p>
          <a:p>
            <a:pPr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Create a national SBC network or community of practice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Medium priority)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Share knowledge and reduce duplication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For Program Managers &amp; Implementers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Priority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&amp;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Rationale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Adopt Human-Centered Design (HCD) as standard practice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Medium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Priority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Improve program relevance</a:t>
            </a:r>
          </a:p>
          <a:p>
            <a:pPr lvl="0"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Pretest all SBC materials before scale-up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Medium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Priority)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Ensure cultural appropriateness</a:t>
            </a:r>
          </a:p>
          <a:p>
            <a:pPr lvl="0"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Integrate SBC behavioral indicators into routine M&amp;E</a:t>
            </a:r>
            <a:r>
              <a:rPr lang="x-none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High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Priority)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 Move from output to outcome measurement</a:t>
            </a:r>
          </a:p>
          <a:p>
            <a:pPr lvl="0"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Use and support community volunteers (health development armies, mobilizers), Medium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Priority,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Sustain community-level activities</a:t>
            </a:r>
          </a:p>
          <a:p>
            <a:pPr>
              <a:buFont typeface="+mj-lt"/>
              <a:buAutoNum type="arabicPeriod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Preposition SBC materials and job aids at all levels 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Medium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Priority)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Ensure access to quality tools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39700" indent="0"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For Partners &amp; Donors 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Action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Priority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&amp;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Rationale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>
              <a:buFont typeface="+mj-lt"/>
              <a:buAutoNum type="arabicPeriod"/>
            </a:pP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Shift from project-based to institution-based partnerships (High Priority) - Build long-term capacity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>
              <a:buFont typeface="+mj-lt"/>
              <a:buAutoNum type="arabicPeriod"/>
            </a:pP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Fund operational research on SBC effectiveness (Medium Priority) - Generate local evidence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>
              <a:buFont typeface="+mj-lt"/>
              <a:buAutoNum type="arabicPeriod"/>
            </a:pP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Support a national SBC resource bank (materials, tools, training) (Medium Priority) - Reduce duplication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>
              <a:buFont typeface="+mj-lt"/>
              <a:buAutoNum type="arabicPeriod"/>
            </a:pP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Support digital platform adoption for SBC (Medium Priority) - Expand reach and engagement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>
              <a:buFont typeface="+mj-lt"/>
              <a:buAutoNum type="arabicPeriod"/>
            </a:pP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Fund core SBC staffing and systems, not just campaigns (High Priority) - Enable sustainable programming.</a:t>
            </a:r>
          </a:p>
          <a:p>
            <a:pPr marL="139700" lvl="0" indent="0">
              <a:buFont typeface="+mj-lt"/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Government Ministries: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Institutionalize SBC, integrate indicators, secure financing.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Implementing Partners: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Harmonize materials, invest in outcome‑focused monitoring.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Professional Associations (EHEPA):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Lead training, certification, and quality assurance.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Community Structures: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Strengthen local platforms and participatory planning.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19074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b="1" i="1" dirty="0"/>
              <a:t>Explain that sustainability depends on leadership engagement and continuous learning. Use examples from UNICEF and MOH collaborations.</a:t>
            </a:r>
            <a:endParaRPr lang="x-none" b="1" i="1" dirty="0"/>
          </a:p>
          <a:p>
            <a:pPr marL="139700" indent="0">
              <a:buNone/>
            </a:pPr>
            <a:r>
              <a:rPr lang="en-US" dirty="0"/>
              <a:t>Introduce the </a:t>
            </a:r>
            <a:r>
              <a:rPr lang="en-US" b="1" i="1" dirty="0"/>
              <a:t>six pillars </a:t>
            </a:r>
            <a:r>
              <a:rPr lang="en-US" dirty="0"/>
              <a:t>as the roadmap for system transformation. Each will be elaborated in the next slides.</a:t>
            </a:r>
            <a:r>
              <a:rPr lang="x-none" dirty="0"/>
              <a:t> </a:t>
            </a:r>
            <a:r>
              <a:rPr lang="en-US" dirty="0">
                <a:effectLst/>
              </a:rPr>
              <a:t>Use animation to reveal each recommendation sequentially. End by emphasizing that these actions require joint commitment from government, partners, and communities.</a:t>
            </a:r>
            <a:r>
              <a:rPr lang="x-none" dirty="0">
                <a:effectLst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Implementing partners should transition from standalone interventions toward integrated system strengthening to ensure the sustainability of Social and Behavioral Change (SBC) outcomes in Ethiopia.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Transitioning from passive observers to active regulators and capacity builders. By June 2026, the 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SBC Learning Central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will serve as the primary engine for institutionalizing quality standards.</a:t>
            </a:r>
            <a:r>
              <a:rPr lang="x-none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Core</a:t>
            </a:r>
            <a:r>
              <a:rPr lang="x-none" sz="1100" b="1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Strategy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for 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Empowering Community Structures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Transitioning from Passive Participation to Local Ownership</a:t>
            </a:r>
            <a:r>
              <a:rPr lang="x-none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strengthening of grassroots platforms—including youth clubs, women’s groups, and religious institutions</a:t>
            </a:r>
            <a:r>
              <a:rPr lang="x-none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is essential for the institutionalization of Social and Behavior Change (SBC) in Ethiopia. By integrating these structures into formal systems, we ensure sustainable, community-led impact.</a:t>
            </a:r>
            <a:endParaRPr lang="x-none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Close with a forward‑looking message: this transformation is achievable through collective commitment and evidence‑based action.</a:t>
            </a:r>
          </a:p>
        </p:txBody>
      </p:sp>
    </p:spTree>
    <p:extLst>
      <p:ext uri="{BB962C8B-B14F-4D97-AF65-F5344CB8AC3E}">
        <p14:creationId xmlns:p14="http://schemas.microsoft.com/office/powerpoint/2010/main" val="15885196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explaining that this section distills practical insights from field experiences and interviews</a:t>
            </a:r>
            <a:r>
              <a:rPr lang="x-none" dirty="0"/>
              <a:t>,</a:t>
            </a:r>
            <a:r>
              <a:rPr lang="x-none" baseline="0" dirty="0"/>
              <a:t> </a:t>
            </a:r>
            <a:r>
              <a:rPr lang="en-US" dirty="0"/>
              <a:t> the “how” behind successful SBC implementation.</a:t>
            </a:r>
            <a:endParaRPr lang="x-none" dirty="0"/>
          </a:p>
          <a:p>
            <a:pPr marL="139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Thank all collaborators and emphasize the shared vision for strengthening SBC systems in Ethiopia.</a:t>
            </a:r>
          </a:p>
        </p:txBody>
      </p:sp>
    </p:spTree>
    <p:extLst>
      <p:ext uri="{BB962C8B-B14F-4D97-AF65-F5344CB8AC3E}">
        <p14:creationId xmlns:p14="http://schemas.microsoft.com/office/powerpoint/2010/main" val="33437779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End with appreciation and invite discussion. Encourage participants to reflect on how these best practices can be adapted within their own institutions.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20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dirty="0">
                <a:latin typeface="Roboto Condensed" panose="020B0604020202020204" charset="0"/>
                <a:ea typeface="Roboto Condensed" panose="020B0604020202020204" charset="0"/>
              </a:rPr>
              <a:t>Leveraging SBC to move beyond service delivery, focusing on sustainable habit formation and social norm transformation to improve long-term outcomes in </a:t>
            </a:r>
            <a:r>
              <a:rPr lang="en-US" sz="1100" b="1" dirty="0">
                <a:latin typeface="Roboto Condensed" panose="020B0604020202020204" charset="0"/>
                <a:ea typeface="Roboto Condensed" panose="020B0604020202020204" charset="0"/>
              </a:rPr>
              <a:t>health, nutrition, and education</a:t>
            </a:r>
            <a:r>
              <a:rPr lang="x-none" sz="1100" b="1" baseline="0" dirty="0">
                <a:latin typeface="Roboto Condensed" panose="020B0604020202020204" charset="0"/>
                <a:ea typeface="Roboto Condensed" panose="020B0604020202020204" charset="0"/>
              </a:rPr>
              <a:t>.</a:t>
            </a:r>
            <a:endParaRPr lang="en-US" sz="11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314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361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Crossroads between isolated projects and national systems</a:t>
            </a:r>
            <a:r>
              <a:rPr lang="x-none" b="1" dirty="0"/>
              <a:t>: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</a:rPr>
              <a:t>The Ethiopian SBC ecosystem is at a bottleneck, transitioning from </a:t>
            </a:r>
            <a:r>
              <a:rPr lang="en-US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</a:rPr>
              <a:t>"project-driven"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</a:rPr>
              <a:t>to "</a:t>
            </a:r>
            <a:r>
              <a:rPr lang="en-US" b="1" dirty="0">
                <a:solidFill>
                  <a:srgbClr val="0070C0"/>
                </a:solidFill>
                <a:latin typeface="Roboto Condensed" panose="020B0604020202020204" charset="0"/>
                <a:ea typeface="Roboto Condensed" panose="020B0604020202020204" charset="0"/>
              </a:rPr>
              <a:t>institutionalized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</a:rPr>
              <a:t>" systems. </a:t>
            </a:r>
            <a:r>
              <a:rPr lang="x-none" baseline="0" dirty="0"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</a:rPr>
              <a:t>Systemic barriers are rooted in structural fragmentation and lack of professional retention, rather than just funding shortages.</a:t>
            </a:r>
          </a:p>
        </p:txBody>
      </p:sp>
    </p:spTree>
    <p:extLst>
      <p:ext uri="{BB962C8B-B14F-4D97-AF65-F5344CB8AC3E}">
        <p14:creationId xmlns:p14="http://schemas.microsoft.com/office/powerpoint/2010/main" val="2154793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tabLst/>
              <a:defRPr/>
            </a:pPr>
            <a:r>
              <a:rPr lang="en-US" sz="1100" b="1" i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Implementation Focus:</a:t>
            </a:r>
            <a:r>
              <a:rPr lang="en-US" sz="1100" i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 This qualitative study assesses 44 organizations (Government, NGOs, Private Sector) to provide evidence-based support for a government-led, community-owned sustainable SBC system.</a:t>
            </a:r>
            <a:endParaRPr lang="en-US" sz="11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949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sz="16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Core Focus of Assessment</a:t>
            </a:r>
            <a:r>
              <a:rPr lang="x-none" sz="16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:</a:t>
            </a:r>
            <a:r>
              <a:rPr lang="x-none" sz="1600" b="1" baseline="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dirty="0">
                <a:solidFill>
                  <a:srgbClr val="4B5563"/>
                </a:solidFill>
                <a:latin typeface="Roboto Condensed" panose="020B0604020202020204" charset="0"/>
                <a:ea typeface="Roboto Condensed" panose="020B0604020202020204" charset="0"/>
              </a:rPr>
              <a:t>Evaluating </a:t>
            </a:r>
            <a:r>
              <a:rPr lang="en-US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institutional and operational capacity</a:t>
            </a:r>
            <a:r>
              <a:rPr lang="en-US" dirty="0">
                <a:solidFill>
                  <a:srgbClr val="4B5563"/>
                </a:solidFill>
                <a:latin typeface="Roboto Condensed" panose="020B0604020202020204" charset="0"/>
                <a:ea typeface="Roboto Condensed" panose="020B0604020202020204" charset="0"/>
              </a:rPr>
              <a:t> by assessing human resources, multi-sectoral coordination mechanisms, domestic and donor financing, and technical monitoring tools</a:t>
            </a:r>
            <a:endParaRPr lang="en-US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544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Data Insight:</a:t>
            </a:r>
            <a:r>
              <a:rPr kumimoji="0" lang="x-none" altLang="en-US" sz="2000" b="1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To ensure a 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C5A059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holistic view of the SBC landscape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, 44 organizations were strategically selected using 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maximum variation sampling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. This diverse cohort bridges the gap between high-level policy (Ministries) and community-level implementation (C</a:t>
            </a:r>
            <a:r>
              <a:rPr kumimoji="0" lang="x-none" altLang="en-US" sz="1200" b="0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B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Os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1A2F4B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/FBOs), providing a comprehensive assessment of institutional capacity and operational barriers across Ethiopia.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rgbClr val="1A2F4B"/>
              </a:solidFill>
              <a:effectLst/>
              <a:latin typeface="Roboto Condensed" panose="020B0604020202020204" charset="0"/>
              <a:ea typeface="Roboto Condensed" panose="020B060402020202020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542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0" y="0"/>
            <a:ext cx="3441357" cy="568411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7636476" y="4738816"/>
            <a:ext cx="1513196" cy="404702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122297" y="89834"/>
            <a:ext cx="2744471" cy="521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 dirty="0"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56600" y="4766246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1170" y="4534507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6" r:id="rId3"/>
  </p:sldLayoutIdLst>
  <p:transition>
    <p:fade thruBlk="1"/>
  </p:transition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12201" y="4860066"/>
            <a:ext cx="14317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5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www.ehepa.org</a:t>
            </a:r>
            <a:endParaRPr lang="en-US" sz="28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849" y="3641146"/>
            <a:ext cx="1178220" cy="1188243"/>
          </a:xfrm>
          <a:prstGeom prst="rect">
            <a:avLst/>
          </a:prstGeom>
        </p:spPr>
      </p:pic>
      <p:sp>
        <p:nvSpPr>
          <p:cNvPr id="14" name="Google Shape;184;p11"/>
          <p:cNvSpPr txBox="1">
            <a:spLocks noGrp="1"/>
          </p:cNvSpPr>
          <p:nvPr/>
        </p:nvSpPr>
        <p:spPr>
          <a:xfrm>
            <a:off x="169575" y="1090800"/>
            <a:ext cx="7212531" cy="290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en-US" sz="3300" dirty="0">
                <a:solidFill>
                  <a:schemeClr val="bg1"/>
                </a:solidFill>
                <a:latin typeface="Georgia" panose="02040502050405020303" pitchFamily="18" charset="0"/>
              </a:rPr>
              <a:t>Capacity, Barriers, and Enablers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/>
            </a:r>
            <a:b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of SBC in Ethiopia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/>
              <a:t/>
            </a:r>
            <a:br>
              <a:rPr lang="en-US" sz="3200" dirty="0"/>
            </a:br>
            <a:endParaRPr sz="3200" dirty="0"/>
          </a:p>
        </p:txBody>
      </p:sp>
      <p:sp>
        <p:nvSpPr>
          <p:cNvPr id="11" name="Rectangle 10"/>
          <p:cNvSpPr/>
          <p:nvPr/>
        </p:nvSpPr>
        <p:spPr>
          <a:xfrm>
            <a:off x="169574" y="2541468"/>
            <a:ext cx="6989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Segoe UI" panose="020B0502040204020203" pitchFamily="34" charset="0"/>
              </a:rPr>
              <a:t>A Comprehensive Assessment among SBC Implementing Organizations</a:t>
            </a:r>
            <a:endParaRPr lang="x-none" sz="1600" b="1" dirty="0">
              <a:solidFill>
                <a:schemeClr val="accent6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9575" y="681972"/>
            <a:ext cx="877049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1800" b="1" i="1" dirty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</a:rPr>
              <a:t>                                                        </a:t>
            </a:r>
          </a:p>
          <a:p>
            <a:endParaRPr lang="x-none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endParaRPr lang="x-none" dirty="0">
              <a:latin typeface="Segoe UI" panose="020B0502040204020203" pitchFamily="34" charset="0"/>
            </a:endParaRPr>
          </a:p>
          <a:p>
            <a:r>
              <a:rPr lang="x-none" dirty="0">
                <a:latin typeface="Segoe UI" panose="020B0502040204020203" pitchFamily="34" charset="0"/>
              </a:rPr>
              <a:t>    </a:t>
            </a:r>
          </a:p>
          <a:p>
            <a:r>
              <a:rPr lang="x-none" dirty="0">
                <a:latin typeface="Segoe UI" panose="020B0502040204020203" pitchFamily="34" charset="0"/>
              </a:rPr>
              <a:t>      </a:t>
            </a:r>
          </a:p>
          <a:p>
            <a:endParaRPr lang="x-none" dirty="0">
              <a:latin typeface="Segoe UI" panose="020B0502040204020203" pitchFamily="34" charset="0"/>
            </a:endParaRPr>
          </a:p>
          <a:p>
            <a:pPr lvl="3"/>
            <a:r>
              <a:rPr lang="x-none" dirty="0">
                <a:latin typeface="Georgia" panose="02040502050405020303" pitchFamily="18" charset="0"/>
              </a:rPr>
              <a:t>                                                    </a:t>
            </a:r>
            <a:r>
              <a:rPr lang="en-US" sz="1800" b="1" dirty="0" smtClean="0">
                <a:latin typeface="Roboto Condensed" panose="020B0604020202020204" charset="0"/>
                <a:ea typeface="Roboto Condensed" panose="020B0604020202020204" charset="0"/>
              </a:rPr>
              <a:t>August 28</a:t>
            </a:r>
            <a:r>
              <a:rPr lang="x-none" sz="1800" b="1" dirty="0" smtClean="0">
                <a:latin typeface="Roboto Condensed" panose="020B0604020202020204" charset="0"/>
                <a:ea typeface="Roboto Condensed" panose="020B0604020202020204" charset="0"/>
              </a:rPr>
              <a:t>, </a:t>
            </a:r>
            <a:r>
              <a:rPr lang="en-US" sz="1800" b="1" dirty="0">
                <a:latin typeface="Roboto Condensed" panose="020B0604020202020204" charset="0"/>
                <a:ea typeface="Roboto Condensed" panose="020B0604020202020204" charset="0"/>
              </a:rPr>
              <a:t>2026</a:t>
            </a:r>
            <a:r>
              <a:rPr lang="x-none" sz="1800" b="1" dirty="0">
                <a:latin typeface="Roboto Condensed" panose="020B0604020202020204" charset="0"/>
                <a:ea typeface="Roboto Condensed" panose="020B0604020202020204" charset="0"/>
              </a:rPr>
              <a:t>              </a:t>
            </a:r>
            <a:r>
              <a:rPr lang="en-US" sz="1800" b="1" dirty="0" smtClean="0">
                <a:latin typeface="Roboto Condensed" panose="020B0604020202020204" charset="0"/>
                <a:ea typeface="Roboto Condensed" panose="020B0604020202020204" charset="0"/>
              </a:rPr>
              <a:t>Elias A.(RA at EHEPA)</a:t>
            </a:r>
            <a:endParaRPr lang="en-US" b="1" i="0" dirty="0">
              <a:effectLst/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"/>
            <a:ext cx="8468157" cy="521825"/>
          </a:xfrm>
        </p:spPr>
        <p:txBody>
          <a:bodyPr/>
          <a:lstStyle/>
          <a:p>
            <a:r>
              <a:rPr lang="en-US" sz="2800" b="0" dirty="0"/>
              <a:t>                                             </a:t>
            </a:r>
            <a:r>
              <a:rPr lang="en-US" sz="2800" dirty="0">
                <a:solidFill>
                  <a:schemeClr val="tx1"/>
                </a:solidFill>
              </a:rPr>
              <a:t>Data Collection Tools: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573423"/>
              </p:ext>
            </p:extLst>
          </p:nvPr>
        </p:nvGraphicFramePr>
        <p:xfrm>
          <a:off x="169859" y="1060858"/>
          <a:ext cx="8819783" cy="3561512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837157">
                  <a:extLst>
                    <a:ext uri="{9D8B030D-6E8A-4147-A177-3AD203B41FA5}">
                      <a16:colId xmlns="" xmlns:a16="http://schemas.microsoft.com/office/drawing/2014/main" val="2319642193"/>
                    </a:ext>
                  </a:extLst>
                </a:gridCol>
                <a:gridCol w="2937386">
                  <a:extLst>
                    <a:ext uri="{9D8B030D-6E8A-4147-A177-3AD203B41FA5}">
                      <a16:colId xmlns="" xmlns:a16="http://schemas.microsoft.com/office/drawing/2014/main" val="983172520"/>
                    </a:ext>
                  </a:extLst>
                </a:gridCol>
                <a:gridCol w="1588099">
                  <a:extLst>
                    <a:ext uri="{9D8B030D-6E8A-4147-A177-3AD203B41FA5}">
                      <a16:colId xmlns="" xmlns:a16="http://schemas.microsoft.com/office/drawing/2014/main" val="734433978"/>
                    </a:ext>
                  </a:extLst>
                </a:gridCol>
                <a:gridCol w="2457141">
                  <a:extLst>
                    <a:ext uri="{9D8B030D-6E8A-4147-A177-3AD203B41FA5}">
                      <a16:colId xmlns="" xmlns:a16="http://schemas.microsoft.com/office/drawing/2014/main" val="3909737285"/>
                    </a:ext>
                  </a:extLst>
                </a:gridCol>
              </a:tblGrid>
              <a:tr h="691851"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Assessment Component</a:t>
                      </a:r>
                      <a:endParaRPr lang="en-US" sz="2000" b="1" i="1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05388" marB="1053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Tool/Source</a:t>
                      </a:r>
                      <a:endParaRPr lang="en-US" sz="2000" b="1" i="1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05388" marB="1053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Sample Size</a:t>
                      </a:r>
                      <a:endParaRPr lang="en-US" sz="2000" b="1" i="1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05388" marB="10538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Key Focus Areas</a:t>
                      </a:r>
                      <a:endParaRPr lang="en-US" sz="2000" b="1" i="1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05388" marB="105388" anchor="ctr"/>
                </a:tc>
                <a:extLst>
                  <a:ext uri="{0D108BD9-81ED-4DB2-BD59-A6C34878D82A}">
                    <a16:rowId xmlns="" xmlns:a16="http://schemas.microsoft.com/office/drawing/2014/main" val="2911303426"/>
                  </a:ext>
                </a:extLst>
              </a:tr>
              <a:tr h="920957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Quantitative Capacity Checklist</a:t>
                      </a:r>
                      <a:endParaRPr lang="en-US" sz="1600" b="1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Adapted C Change SBCC Quality Assessment Tool (Ethiopian Context)</a:t>
                      </a:r>
                      <a:endParaRPr lang="en-US" sz="1600" dirty="0">
                        <a:solidFill>
                          <a:srgbClr val="4B5563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30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 Orgs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HR, Financing, Coordination, Technical Tools, M&amp;E</a:t>
                      </a:r>
                      <a:endParaRPr lang="en-US" sz="1600" dirty="0">
                        <a:solidFill>
                          <a:srgbClr val="4B5563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extLst>
                  <a:ext uri="{0D108BD9-81ED-4DB2-BD59-A6C34878D82A}">
                    <a16:rowId xmlns="" xmlns:a16="http://schemas.microsoft.com/office/drawing/2014/main" val="2422277762"/>
                  </a:ext>
                </a:extLst>
              </a:tr>
              <a:tr h="636162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/>
                        <a:t>In-Depth Interviews (IDIs):</a:t>
                      </a:r>
                      <a:endParaRPr lang="en-US" sz="1600" b="1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Semi-structured Qualitative Guides</a:t>
                      </a:r>
                      <a:endParaRPr lang="en-US" sz="1600" dirty="0">
                        <a:solidFill>
                          <a:srgbClr val="4B5563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+mn-cs"/>
                          <a:sym typeface="Arial"/>
                        </a:rPr>
                        <a:t>26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 Practitioners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Operational experiences, barriers, and technical gaps</a:t>
                      </a:r>
                      <a:endParaRPr lang="en-US" sz="1600" dirty="0">
                        <a:solidFill>
                          <a:srgbClr val="4B5563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extLst>
                  <a:ext uri="{0D108BD9-81ED-4DB2-BD59-A6C34878D82A}">
                    <a16:rowId xmlns="" xmlns:a16="http://schemas.microsoft.com/office/drawing/2014/main" val="3100983833"/>
                  </a:ext>
                </a:extLst>
              </a:tr>
              <a:tr h="929291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/>
                        <a:t>Key Informant Interviews (KIIs)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smtClean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Semi-structured </a:t>
                      </a:r>
                      <a:r>
                        <a:rPr lang="en-US" sz="16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Expert Protocols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600" dirty="0">
                        <a:solidFill>
                          <a:srgbClr val="4B5563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+mn-cs"/>
                          <a:sym typeface="Arial"/>
                        </a:rPr>
                        <a:t>18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+mn-cs"/>
                        </a:rPr>
                        <a:t> 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Stakeholders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Strategic direction, policy enablers, and sustainability</a:t>
                      </a:r>
                    </a:p>
                    <a:p>
                      <a:pPr fontAlgn="t"/>
                      <a:endParaRPr lang="en-US" sz="1600" dirty="0">
                        <a:solidFill>
                          <a:srgbClr val="4B5563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05388" marR="105388" marT="131736" marB="131736"/>
                </a:tc>
                <a:extLst>
                  <a:ext uri="{0D108BD9-81ED-4DB2-BD59-A6C34878D82A}">
                    <a16:rowId xmlns="" xmlns:a16="http://schemas.microsoft.com/office/drawing/2014/main" val="3602720628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69859" y="1837716"/>
            <a:ext cx="8468157" cy="19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8265" y="610504"/>
            <a:ext cx="8819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Mixed-Methods Approach for Comprehensive SBC Assessment</a:t>
            </a:r>
            <a:endParaRPr lang="en-US" sz="24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500618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="" xmlns:a16="http://schemas.microsoft.com/office/drawing/2014/main" id="{00093450-E324-36B6-0FD6-73432954E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>
            <a:extLst>
              <a:ext uri="{FF2B5EF4-FFF2-40B4-BE49-F238E27FC236}">
                <a16:creationId xmlns="" xmlns:a16="http://schemas.microsoft.com/office/drawing/2014/main" id="{FB57888D-4B1A-A7D0-9D95-1010319D82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56877" y="30075"/>
            <a:ext cx="4921405" cy="5810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Rigor and Trustworthiness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Google Shape;191;p12">
            <a:extLst>
              <a:ext uri="{FF2B5EF4-FFF2-40B4-BE49-F238E27FC236}">
                <a16:creationId xmlns="" xmlns:a16="http://schemas.microsoft.com/office/drawing/2014/main" id="{871A3FE9-8EB7-5113-707C-167538BEE57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>
            <a:extLst>
              <a:ext uri="{FF2B5EF4-FFF2-40B4-BE49-F238E27FC236}">
                <a16:creationId xmlns="" xmlns:a16="http://schemas.microsoft.com/office/drawing/2014/main" id="{43E97478-9E6F-7568-73A1-69D22FCFD1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886571" y="4815401"/>
            <a:ext cx="257429" cy="1959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311DBE1-BB56-2448-6E75-AF7260651371}"/>
              </a:ext>
            </a:extLst>
          </p:cNvPr>
          <p:cNvSpPr/>
          <p:nvPr/>
        </p:nvSpPr>
        <p:spPr>
          <a:xfrm>
            <a:off x="7262573" y="4951277"/>
            <a:ext cx="19641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23A2135-0136-9384-6244-60C15B874208}"/>
              </a:ext>
            </a:extLst>
          </p:cNvPr>
          <p:cNvSpPr/>
          <p:nvPr/>
        </p:nvSpPr>
        <p:spPr>
          <a:xfrm>
            <a:off x="218147" y="550072"/>
            <a:ext cx="892585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indent="0">
              <a:lnSpc>
                <a:spcPct val="150000"/>
              </a:lnSpc>
              <a:buNone/>
            </a:pPr>
            <a:r>
              <a:rPr lang="en-US" sz="2400" b="1" dirty="0"/>
              <a:t>1</a:t>
            </a:r>
            <a:r>
              <a:rPr lang="en-US" sz="2000" b="1" dirty="0"/>
              <a:t>. Credibility</a:t>
            </a:r>
            <a:r>
              <a:rPr lang="en-US" sz="2000" dirty="0"/>
              <a:t> (Triangulation, peer debriefing, and expert review of interview guides)</a:t>
            </a:r>
          </a:p>
          <a:p>
            <a:pPr marL="101600" indent="0">
              <a:lnSpc>
                <a:spcPct val="150000"/>
              </a:lnSpc>
              <a:buNone/>
            </a:pPr>
            <a:r>
              <a:rPr lang="en-US" sz="2000" dirty="0"/>
              <a:t>2. </a:t>
            </a:r>
            <a:r>
              <a:rPr lang="en-US" sz="2000" b="1" dirty="0"/>
              <a:t>Transferability</a:t>
            </a:r>
            <a:r>
              <a:rPr lang="en-US" sz="2000" dirty="0"/>
              <a:t> (Thick, context-rich descriptions)</a:t>
            </a:r>
          </a:p>
          <a:p>
            <a:pPr marL="101600" indent="0">
              <a:lnSpc>
                <a:spcPct val="150000"/>
              </a:lnSpc>
              <a:buNone/>
            </a:pPr>
            <a:r>
              <a:rPr lang="en-US" sz="2000" dirty="0"/>
              <a:t>3. </a:t>
            </a:r>
            <a:r>
              <a:rPr lang="en-US" sz="2000" b="1" dirty="0"/>
              <a:t>Dependability</a:t>
            </a:r>
            <a:r>
              <a:rPr lang="en-US" sz="2000" dirty="0"/>
              <a:t> (Codebook development, audit trail of coding decisions)</a:t>
            </a:r>
          </a:p>
          <a:p>
            <a:pPr marL="101600" indent="0">
              <a:lnSpc>
                <a:spcPct val="150000"/>
              </a:lnSpc>
              <a:buNone/>
            </a:pPr>
            <a:r>
              <a:rPr lang="en-US" sz="2000" dirty="0"/>
              <a:t>4. </a:t>
            </a:r>
            <a:r>
              <a:rPr lang="en-US" sz="2000" b="1" dirty="0"/>
              <a:t>Confirmability</a:t>
            </a:r>
            <a:r>
              <a:rPr lang="en-US" sz="2000" dirty="0"/>
              <a:t> (reflexive journaling, independent coding by multiple coders, and grounding of findings in participant narratives). </a:t>
            </a:r>
            <a:endParaRPr lang="en-US" sz="11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308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839191"/>
            <a:ext cx="9144000" cy="521825"/>
          </a:xfrm>
          <a:solidFill>
            <a:schemeClr val="accent5"/>
          </a:solidFill>
        </p:spPr>
        <p:txBody>
          <a:bodyPr/>
          <a:lstStyle/>
          <a:p>
            <a:pPr algn="ctr"/>
            <a:r>
              <a:rPr lang="x-none" sz="3200" dirty="0">
                <a:solidFill>
                  <a:schemeClr val="bg2"/>
                </a:solidFill>
              </a:rPr>
              <a:t>Study Findings</a:t>
            </a:r>
            <a:endParaRPr lang="en-US" sz="3200" dirty="0">
              <a:solidFill>
                <a:schemeClr val="bg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 dirty="0"/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664454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386" y="-13606"/>
            <a:ext cx="7783830" cy="521825"/>
          </a:xfrm>
        </p:spPr>
        <p:txBody>
          <a:bodyPr/>
          <a:lstStyle/>
          <a:p>
            <a:r>
              <a:rPr lang="en-US" sz="2800" dirty="0"/>
              <a:t>Socio-demographic </a:t>
            </a:r>
            <a:r>
              <a:rPr lang="x-none" sz="2800" dirty="0"/>
              <a:t>  </a:t>
            </a:r>
            <a:r>
              <a:rPr lang="en-US" sz="2800" dirty="0">
                <a:solidFill>
                  <a:schemeClr val="tx1"/>
                </a:solidFill>
              </a:rPr>
              <a:t>Profile of Participants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33444"/>
              </p:ext>
            </p:extLst>
          </p:nvPr>
        </p:nvGraphicFramePr>
        <p:xfrm>
          <a:off x="4797778" y="987136"/>
          <a:ext cx="4222044" cy="3189732"/>
        </p:xfrm>
        <a:graphic>
          <a:graphicData uri="http://schemas.openxmlformats.org/drawingml/2006/table">
            <a:tbl>
              <a:tblPr bandRow="1">
                <a:tableStyleId>{025D08E4-4CB9-4A25-91DF-C19B82DA8EF8}</a:tableStyleId>
              </a:tblPr>
              <a:tblGrid>
                <a:gridCol w="789577">
                  <a:extLst>
                    <a:ext uri="{9D8B030D-6E8A-4147-A177-3AD203B41FA5}">
                      <a16:colId xmlns="" xmlns:a16="http://schemas.microsoft.com/office/drawing/2014/main" val="2289089504"/>
                    </a:ext>
                  </a:extLst>
                </a:gridCol>
                <a:gridCol w="2215202">
                  <a:extLst>
                    <a:ext uri="{9D8B030D-6E8A-4147-A177-3AD203B41FA5}">
                      <a16:colId xmlns="" xmlns:a16="http://schemas.microsoft.com/office/drawing/2014/main" val="3517705045"/>
                    </a:ext>
                  </a:extLst>
                </a:gridCol>
                <a:gridCol w="1217265">
                  <a:extLst>
                    <a:ext uri="{9D8B030D-6E8A-4147-A177-3AD203B41FA5}">
                      <a16:colId xmlns="" xmlns:a16="http://schemas.microsoft.com/office/drawing/2014/main" val="1912954729"/>
                    </a:ext>
                  </a:extLst>
                </a:gridCol>
              </a:tblGrid>
              <a:tr h="18577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Category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Participants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19745472"/>
                  </a:ext>
                </a:extLst>
              </a:tr>
              <a:tr h="192786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Data Source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400" dirty="0">
                          <a:effectLst/>
                        </a:rPr>
                        <a:t>I</a:t>
                      </a:r>
                      <a:r>
                        <a:rPr lang="en-US" sz="1400" dirty="0">
                          <a:effectLst/>
                        </a:rPr>
                        <a:t>DI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64583992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KII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08194902"/>
                  </a:ext>
                </a:extLst>
              </a:tr>
              <a:tr h="192786">
                <a:tc row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Sector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Health (MOH</a:t>
                      </a:r>
                      <a:r>
                        <a:rPr lang="x-none" sz="1400" dirty="0">
                          <a:effectLst/>
                        </a:rPr>
                        <a:t>/</a:t>
                      </a:r>
                      <a:r>
                        <a:rPr lang="en-US" sz="1400" dirty="0">
                          <a:effectLst/>
                        </a:rPr>
                        <a:t>RHBs</a:t>
                      </a:r>
                      <a:r>
                        <a:rPr lang="x-none" sz="1400" dirty="0">
                          <a:effectLst/>
                        </a:rPr>
                        <a:t>/</a:t>
                      </a:r>
                      <a:r>
                        <a:rPr lang="en-US" sz="1400" dirty="0">
                          <a:effectLst/>
                        </a:rPr>
                        <a:t>WHO)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32863220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CSO/FBO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17666833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Nutrition NGOs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85155385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WASH/Water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52974918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UN Agencies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11838646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Education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83597858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Private Sector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95616391"/>
                  </a:ext>
                </a:extLst>
              </a:tr>
              <a:tr h="192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Gender/Social Affairs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06757192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194965"/>
              </p:ext>
            </p:extLst>
          </p:nvPr>
        </p:nvGraphicFramePr>
        <p:xfrm>
          <a:off x="145056" y="640080"/>
          <a:ext cx="4562412" cy="4213293"/>
        </p:xfrm>
        <a:graphic>
          <a:graphicData uri="http://schemas.openxmlformats.org/drawingml/2006/table">
            <a:tbl>
              <a:tblPr bandRow="1">
                <a:tableStyleId>{025D08E4-4CB9-4A25-91DF-C19B82DA8EF8}</a:tableStyleId>
              </a:tblPr>
              <a:tblGrid>
                <a:gridCol w="1074144">
                  <a:extLst>
                    <a:ext uri="{9D8B030D-6E8A-4147-A177-3AD203B41FA5}">
                      <a16:colId xmlns="" xmlns:a16="http://schemas.microsoft.com/office/drawing/2014/main" val="326582967"/>
                    </a:ext>
                  </a:extLst>
                </a:gridCol>
                <a:gridCol w="2474976">
                  <a:extLst>
                    <a:ext uri="{9D8B030D-6E8A-4147-A177-3AD203B41FA5}">
                      <a16:colId xmlns="" xmlns:a16="http://schemas.microsoft.com/office/drawing/2014/main" val="1611263945"/>
                    </a:ext>
                  </a:extLst>
                </a:gridCol>
                <a:gridCol w="1013292">
                  <a:extLst>
                    <a:ext uri="{9D8B030D-6E8A-4147-A177-3AD203B41FA5}">
                      <a16:colId xmlns="" xmlns:a16="http://schemas.microsoft.com/office/drawing/2014/main" val="2934561054"/>
                    </a:ext>
                  </a:extLst>
                </a:gridCol>
              </a:tblGrid>
              <a:tr h="532833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Category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Number of Participants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1716748261"/>
                  </a:ext>
                </a:extLst>
              </a:tr>
              <a:tr h="185084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Sex Distribution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Male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29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2453785598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Female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15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4260124225"/>
                  </a:ext>
                </a:extLst>
              </a:tr>
              <a:tr h="185084">
                <a:tc rowSpan="5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Educational Level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MPH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22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2258384369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MA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9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539816802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MSc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8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3604903926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PhD Candidate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3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158345071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Other (BA</a:t>
                      </a:r>
                      <a:r>
                        <a:rPr lang="x-none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/</a:t>
                      </a: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MD, mixed degrees)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2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2233628479"/>
                  </a:ext>
                </a:extLst>
              </a:tr>
              <a:tr h="185084"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Years of SBC Experience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Shorter (2–4 years)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11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2697124355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Mid-Level (5–10 years)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19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1407762449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Long-Term (15–20+ years)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10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2685156476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Unspecified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4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275788500"/>
                  </a:ext>
                </a:extLst>
              </a:tr>
              <a:tr h="185084"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Role/Position Categories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Advisors (SBC/Communication)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14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90272683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Directors/Managers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12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2175491365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Coordinators/Team Leads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10</a:t>
                      </a:r>
                      <a:endParaRPr lang="en-US" sz="160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827254461"/>
                  </a:ext>
                </a:extLst>
              </a:tr>
              <a:tr h="185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Specialists/Officers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8</a:t>
                      </a:r>
                      <a:endParaRPr lang="en-US" sz="1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5840" marR="65840" marT="0" marB="0"/>
                </a:tc>
                <a:extLst>
                  <a:ext uri="{0D108BD9-81ED-4DB2-BD59-A6C34878D82A}">
                    <a16:rowId xmlns="" xmlns:a16="http://schemas.microsoft.com/office/drawing/2014/main" val="39830432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957279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886" y="22868"/>
            <a:ext cx="7326718" cy="521825"/>
          </a:xfrm>
        </p:spPr>
        <p:txBody>
          <a:bodyPr/>
          <a:lstStyle/>
          <a:p>
            <a:pPr>
              <a:tabLst>
                <a:tab pos="914400" algn="l"/>
              </a:tabLst>
            </a:pPr>
            <a:r>
              <a:rPr lang="en-US" sz="2800" dirty="0"/>
              <a:t>Key Findings: </a:t>
            </a:r>
            <a:r>
              <a:rPr lang="x-none" sz="2800" dirty="0"/>
              <a:t>   </a:t>
            </a:r>
            <a:r>
              <a:rPr lang="en-US" sz="2800" dirty="0">
                <a:solidFill>
                  <a:schemeClr val="tx1"/>
                </a:solidFill>
              </a:rPr>
              <a:t>Human Resources and Expertise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 dirty="0"/>
          </a:p>
        </p:txBody>
      </p:sp>
      <p:sp>
        <p:nvSpPr>
          <p:cNvPr id="6" name="Rectangle 5"/>
          <p:cNvSpPr/>
          <p:nvPr/>
        </p:nvSpPr>
        <p:spPr>
          <a:xfrm>
            <a:off x="194977" y="633920"/>
            <a:ext cx="8581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SBC Technical Capacity Assessment (N=30 Organizations)</a:t>
            </a:r>
            <a:endParaRPr lang="en-US" sz="2400" b="1" i="0" dirty="0">
              <a:solidFill>
                <a:srgbClr val="1A2F4B"/>
              </a:solidFill>
              <a:effectLst/>
              <a:latin typeface="Roboto Condensed" panose="020B0604020202020204" charset="0"/>
              <a:ea typeface="Roboto Condensed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29" y="1266576"/>
            <a:ext cx="4495196" cy="2651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17235" y="1155012"/>
            <a:ext cx="43467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2000" b="1" kern="12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Data Insights</a:t>
            </a:r>
            <a:r>
              <a:rPr lang="x-none" sz="2000" b="1" kern="12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: </a:t>
            </a:r>
            <a:r>
              <a:rPr lang="en-US" sz="1800" kern="1200" dirty="0">
                <a:solidFill>
                  <a:srgbClr val="4B5563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Ethiopia demonstrates a robust foundation in SBC human resources, with over 80% of organizations possessing skilled </a:t>
            </a:r>
            <a:r>
              <a:rPr lang="en-US" sz="1800" kern="1200" dirty="0" smtClean="0">
                <a:solidFill>
                  <a:srgbClr val="4B5563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professionals.</a:t>
            </a:r>
            <a:endParaRPr lang="x-none" sz="1800" kern="1200" dirty="0">
              <a:solidFill>
                <a:srgbClr val="4B5563"/>
              </a:solidFill>
              <a:latin typeface="Roboto Condensed" panose="020B0604020202020204" charset="0"/>
              <a:ea typeface="Roboto Condensed" panose="020B0604020202020204" charset="0"/>
              <a:cs typeface="+mn-cs"/>
            </a:endParaRPr>
          </a:p>
          <a:p>
            <a:pPr defTabSz="457200">
              <a:buClrTx/>
              <a:buFontTx/>
              <a:buNone/>
            </a:pPr>
            <a:endParaRPr lang="en-US" sz="600" kern="1200" dirty="0">
              <a:solidFill>
                <a:srgbClr val="4B5563"/>
              </a:solidFill>
              <a:latin typeface="Roboto Condensed" panose="020B0604020202020204" charset="0"/>
              <a:ea typeface="Roboto Condensed" panose="020B0604020202020204" charset="0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407971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243" y="37881"/>
            <a:ext cx="2744471" cy="521825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Findings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347388" y="37881"/>
            <a:ext cx="5403616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x-none" sz="2800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Emerged </a:t>
            </a:r>
            <a:r>
              <a:rPr lang="x-none" sz="2800" dirty="0" smtClean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Themes</a:t>
            </a:r>
            <a:endParaRPr lang="en-US" sz="2800" dirty="0">
              <a:solidFill>
                <a:schemeClr val="tx1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4300" y="627743"/>
            <a:ext cx="88389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Five themes </a:t>
            </a: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emerged from the KII/IDI </a:t>
            </a: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data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Theme 1. </a:t>
            </a: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Strengths </a:t>
            </a: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in SBC Programming </a:t>
            </a:r>
            <a:endParaRPr lang="en-US" sz="2400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Theme </a:t>
            </a: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2. Barriers </a:t>
            </a: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in SBC Programming </a:t>
            </a:r>
            <a:endParaRPr lang="en-US" sz="2400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Theme 3. Enablers of SBC Programs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Theme 4. SBC Best </a:t>
            </a: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practices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Theme 5. Participants’ suggestion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953809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41888" y="54812"/>
            <a:ext cx="5563366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</a:rPr>
              <a:t>Theme 1. Strength </a:t>
            </a:r>
            <a:r>
              <a:rPr lang="x-none" sz="2400" dirty="0">
                <a:solidFill>
                  <a:schemeClr val="tx1"/>
                </a:solidFill>
              </a:rPr>
              <a:t>in</a:t>
            </a:r>
            <a:r>
              <a:rPr lang="en-US" sz="2400" dirty="0">
                <a:solidFill>
                  <a:schemeClr val="tx1"/>
                </a:solidFill>
              </a:rPr>
              <a:t> SBC</a:t>
            </a:r>
            <a:r>
              <a:rPr lang="x-none" sz="2400" dirty="0">
                <a:solidFill>
                  <a:schemeClr val="tx1"/>
                </a:solidFill>
              </a:rPr>
              <a:t> </a:t>
            </a:r>
            <a:r>
              <a:rPr lang="x-none" sz="2400" dirty="0" smtClean="0">
                <a:solidFill>
                  <a:schemeClr val="tx1"/>
                </a:solidFill>
              </a:rPr>
              <a:t>Programming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78A3E6C-93F9-1C01-8D16-1718367B70F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69892" y="576637"/>
            <a:ext cx="8599787" cy="3223434"/>
          </a:xfrm>
        </p:spPr>
        <p:txBody>
          <a:bodyPr>
            <a:noAutofit/>
          </a:bodyPr>
          <a:lstStyle/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C7D3E6"/>
              </a:buClr>
              <a:buNone/>
            </a:pPr>
            <a:r>
              <a:rPr lang="en-US" sz="2400" b="1" kern="100" dirty="0">
                <a:solidFill>
                  <a:srgbClr val="D26F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Strengths in SBC Design</a:t>
            </a:r>
          </a:p>
          <a:p>
            <a:pPr marL="285750" lvl="0" indent="-28575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C7D3E6"/>
              </a:buClr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Theory-Driven Planning: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High awareness and use of established </a:t>
            </a:r>
            <a:r>
              <a:rPr lang="en-US" sz="1800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frameworks to 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understand determinants of behavior.</a:t>
            </a:r>
          </a:p>
          <a:p>
            <a:pPr marL="285750" lvl="0" indent="-28575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C7D3E6"/>
              </a:buClr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Structured Design Processes: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Utilization of the "P-Process" and formative assessments </a:t>
            </a:r>
            <a:endParaRPr lang="en-US" sz="1800" kern="100" dirty="0" smtClean="0">
              <a:solidFill>
                <a:srgbClr val="263248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C7D3E6"/>
              </a:buClr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Strategic </a:t>
            </a: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Alignment: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Strong capacity for aligning SBC objectives with National Health Promotion and Food &amp; Nutrition </a:t>
            </a:r>
            <a:r>
              <a:rPr lang="en-US" sz="1800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strategies.</a:t>
            </a:r>
          </a:p>
          <a:p>
            <a:pPr marL="285750" lvl="0" indent="-28575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>
                <a:srgbClr val="C7D3E6"/>
              </a:buClr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Audience </a:t>
            </a: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Segmentation: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High proficiency in identifying and segmenting audiences </a:t>
            </a:r>
            <a:r>
              <a:rPr lang="en-US" sz="1800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to 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tailor messaging effectively.</a:t>
            </a:r>
          </a:p>
        </p:txBody>
      </p:sp>
      <p:sp>
        <p:nvSpPr>
          <p:cNvPr id="8" name="Rectangle 7"/>
          <p:cNvSpPr/>
          <p:nvPr/>
        </p:nvSpPr>
        <p:spPr>
          <a:xfrm>
            <a:off x="612409" y="3990771"/>
            <a:ext cx="786591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600" i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“We used the Health Belief Model and multiple behavior change models to assess barriers, perceptions, and guide intervention design.” — [IDI, Nutrition Program Manager]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956202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9742" y="89834"/>
            <a:ext cx="2936511" cy="521825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Strength in SBC Program.. 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39B86B2E-D32C-5A5C-6CA6-FE399BC2DC8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72904" y="611659"/>
            <a:ext cx="8692179" cy="3541526"/>
          </a:xfrm>
        </p:spPr>
        <p:txBody>
          <a:bodyPr/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Strengths in SBC Implementation</a:t>
            </a:r>
            <a:r>
              <a:rPr lang="x-none" sz="2400" b="1" kern="100" dirty="0">
                <a:solidFill>
                  <a:schemeClr val="accent6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endParaRPr lang="en-US" sz="2400" b="1" kern="100" dirty="0" smtClean="0">
              <a:solidFill>
                <a:schemeClr val="accent6"/>
              </a:solidFill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Multi-Sectoral Collaboration: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Effective integration across Health, WASH, Nutrition, and Education sectors 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Diverse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Communication Channels: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Robust use of interpersonal communication (IPC), community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dialogues, 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and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entertainment-education.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Grassroots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Infrastructure: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Leveraging the Health Extension Program and community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volunteers.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Standardized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Tools: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Wide availability of manuals, job aids, and technical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guides.</a:t>
            </a:r>
            <a:endParaRPr lang="en-US" sz="1800" kern="100" dirty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9722" y="4250850"/>
            <a:ext cx="8498541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“Each and every team works in collaboration in all components of the project... [it ensures] complex behavioral problems are addressed comprehensively.” — [KII, HE&amp;HP Team Lead]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4386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244" y="89834"/>
            <a:ext cx="2921013" cy="521825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Strength in </a:t>
            </a:r>
            <a:r>
              <a:rPr lang="en-US" dirty="0" smtClean="0">
                <a:solidFill>
                  <a:srgbClr val="FFFFFF"/>
                </a:solidFill>
              </a:rPr>
              <a:t>SBC Program</a:t>
            </a:r>
            <a:r>
              <a:rPr lang="en-US" dirty="0">
                <a:solidFill>
                  <a:srgbClr val="FFFFFF"/>
                </a:solidFill>
              </a:rPr>
              <a:t>.. 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6D546CD0-ECB2-57B5-F860-5D382EBDE5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68940" y="671589"/>
            <a:ext cx="8638391" cy="322373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Strengths in SBC M&amp;E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Systematic Evaluation Cycles: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Established culture of conducting Baseline, Midline, and End-line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assessments.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Digital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Data Evolution: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Growing use of electronic data collection tools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for 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real-time tracking and increased data accuracy.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Mixed-Method Approaches: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Capacity to combine quantitative surveys with qualitative insights and implementation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research.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SzPts val="1000"/>
              <a:buFont typeface="Wingdings" panose="05000000000000000000" pitchFamily="2" charset="2"/>
              <a:buChar char="q"/>
              <a:tabLst>
                <a:tab pos="3429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Internal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Quality Control: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Strong internal research teams in NGOs and MOH that reduce reliance on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outsourcing.</a:t>
            </a:r>
            <a:endParaRPr lang="en-US" sz="1800" kern="1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3433" y="3955255"/>
            <a:ext cx="8483898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“We collect all our data electronically using mobile devices, which allows us to gather and organize the information easily.” — [IDI, Senior Health and Nutrition Officer]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6554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29000" y="28097"/>
            <a:ext cx="5612130" cy="521825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Theme 2. Barriers </a:t>
            </a:r>
            <a:r>
              <a:rPr lang="x-none" sz="2400" dirty="0">
                <a:solidFill>
                  <a:schemeClr val="tx1"/>
                </a:solidFill>
              </a:rPr>
              <a:t>in</a:t>
            </a:r>
            <a:r>
              <a:rPr lang="en-US" sz="2400" dirty="0">
                <a:solidFill>
                  <a:schemeClr val="tx1"/>
                </a:solidFill>
              </a:rPr>
              <a:t> SBC</a:t>
            </a:r>
            <a:r>
              <a:rPr lang="x-none" sz="2400" dirty="0">
                <a:solidFill>
                  <a:schemeClr val="tx1"/>
                </a:solidFill>
              </a:rPr>
              <a:t> Programming 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6D4532E6-68BF-AE7B-89BA-2051DD671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401" y="549922"/>
            <a:ext cx="8547934" cy="3683222"/>
          </a:xfrm>
        </p:spPr>
        <p:txBody>
          <a:bodyPr>
            <a:no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Barriers for SBC Design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Donor-Driven Priorities: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Thematic focus and geographic coverage are often dictated by donor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requirements.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The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"Iterative Gap":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Design is inherently time-consuming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and 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rushed project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timelines.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Data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Gaps: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Lack of reliable, up-to-date local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statistics.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Inconsistent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Framework Use: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While theory is known, its application is uneven across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organizations.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  <a:sym typeface="Arial"/>
              </a:rPr>
              <a:t>Top-Down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  <a:sym typeface="Arial"/>
              </a:rPr>
              <a:t>Misalignment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  <a:sym typeface="Arial"/>
              </a:rPr>
              <a:t>:</a:t>
            </a:r>
            <a:r>
              <a:rPr lang="x-none" sz="1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  <a:sym typeface="Arial"/>
              </a:rPr>
              <a:t>The SBC landscape is primarily characterized by a top-down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  <a:sym typeface="Arial"/>
              </a:rPr>
              <a:t>approach.</a:t>
            </a:r>
            <a:endParaRPr lang="en-US" sz="1800" kern="1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7977" y="4342218"/>
            <a:ext cx="7088623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“Even if community needs are identified, donor funding priorities often dictate the focus areas and scope of interventions.” — [KII, Senior SBC Advisor]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97722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450546" cy="5941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Outline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8979539" y="4868029"/>
            <a:ext cx="106125" cy="1038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7319021" y="4924964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type="body" idx="2"/>
          </p:nvPr>
        </p:nvSpPr>
        <p:spPr>
          <a:xfrm>
            <a:off x="344954" y="651122"/>
            <a:ext cx="7896075" cy="4126618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Study Scope &amp;</a:t>
            </a:r>
            <a:r>
              <a:rPr lang="x-none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Expected Outcomes</a:t>
            </a:r>
            <a:endParaRPr lang="x-none" dirty="0">
              <a:solidFill>
                <a:schemeClr val="tx1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Background of SBC in Ethiopia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Problem </a:t>
            </a: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Statement: Systemic Challenges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Study Aim and Objectives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Method</a:t>
            </a:r>
            <a:r>
              <a:rPr lang="x-none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Key </a:t>
            </a:r>
            <a:r>
              <a:rPr lang="en-US" dirty="0" smtClean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Findings</a:t>
            </a:r>
            <a:endParaRPr lang="en-US" dirty="0">
              <a:solidFill>
                <a:schemeClr val="tx1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x-none" dirty="0" smtClean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Lessons </a:t>
            </a:r>
            <a:r>
              <a:rPr lang="x-none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Learned</a:t>
            </a:r>
            <a:endParaRPr lang="en-US" dirty="0">
              <a:solidFill>
                <a:schemeClr val="tx1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Conclusion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Recommendations </a:t>
            </a:r>
            <a:endParaRPr lang="x-none" dirty="0">
              <a:solidFill>
                <a:schemeClr val="tx1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x-none" cap="non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41888" y="54812"/>
            <a:ext cx="532779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Barriers </a:t>
            </a:r>
            <a:r>
              <a:rPr lang="x-none" sz="2800" dirty="0">
                <a:solidFill>
                  <a:schemeClr val="tx1"/>
                </a:solidFill>
              </a:rPr>
              <a:t>in</a:t>
            </a:r>
            <a:r>
              <a:rPr lang="en-US" sz="2800" dirty="0">
                <a:solidFill>
                  <a:schemeClr val="tx1"/>
                </a:solidFill>
              </a:rPr>
              <a:t> SBC</a:t>
            </a:r>
            <a:r>
              <a:rPr lang="x-none" sz="2800" dirty="0">
                <a:solidFill>
                  <a:schemeClr val="tx1"/>
                </a:solidFill>
              </a:rPr>
              <a:t> Programming ...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878A3E6C-93F9-1C01-8D16-1718367B70F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69892" y="576637"/>
            <a:ext cx="8599787" cy="3223434"/>
          </a:xfrm>
        </p:spPr>
        <p:txBody>
          <a:bodyPr>
            <a:no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Barriers for SBC Implementation</a:t>
            </a:r>
          </a:p>
          <a:p>
            <a:pPr marL="342900" marR="0" lvl="0" indent="-3429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Resource Limitations: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Significant budget shortages for printing, multimedia airtime, and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training.</a:t>
            </a:r>
          </a:p>
          <a:p>
            <a:pPr marL="342900" marR="0" lvl="0" indent="-3429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High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Staff Turnover: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Frequent "brain drain" of trained SBC professionals and overloaded Health Extension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Workers.</a:t>
            </a:r>
          </a:p>
          <a:p>
            <a:pPr marL="342900" marR="0" lvl="0" indent="-3429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Structural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Gaps: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Absence of dedicated SBC units in some regional bureaus and unclear "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ownership“.</a:t>
            </a:r>
          </a:p>
          <a:p>
            <a:pPr marL="342900" marR="0" lvl="0" indent="-3429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Misinformation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&amp; Resistance: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Deep-seated sociocultural norms and the spread of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misinformation.</a:t>
            </a:r>
            <a:endParaRPr lang="en-US" sz="1800" kern="100" dirty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2409" y="3990771"/>
            <a:ext cx="786591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“From a capacity point of view, there is no dedicated structure that leads SBC with clear ownership... [it impacts] budgeting and monitoring.” — [IDI, WASH Technical Lead]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4043145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49699" y="35298"/>
            <a:ext cx="495060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Barriers </a:t>
            </a:r>
            <a:r>
              <a:rPr lang="x-none" sz="2800" dirty="0">
                <a:solidFill>
                  <a:schemeClr val="tx1"/>
                </a:solidFill>
              </a:rPr>
              <a:t>in</a:t>
            </a:r>
            <a:r>
              <a:rPr lang="en-US" sz="2800" dirty="0">
                <a:solidFill>
                  <a:schemeClr val="tx1"/>
                </a:solidFill>
              </a:rPr>
              <a:t> SBC</a:t>
            </a:r>
            <a:r>
              <a:rPr lang="x-none" sz="2800" dirty="0">
                <a:solidFill>
                  <a:schemeClr val="tx1"/>
                </a:solidFill>
              </a:rPr>
              <a:t> Programming ...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98018" y="666197"/>
            <a:ext cx="8498541" cy="347557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Barriers </a:t>
            </a:r>
            <a:r>
              <a:rPr lang="x-none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</a:t>
            </a: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M&amp;E</a:t>
            </a:r>
            <a:r>
              <a:rPr lang="x-none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endParaRPr lang="x-none" sz="2400" b="1" kern="100" dirty="0" smtClean="0">
              <a:solidFill>
                <a:schemeClr val="accent6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The "Activity vs. Behavior" Trap: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frequently count </a:t>
            </a:r>
            <a:r>
              <a:rPr lang="en-US" sz="1800" i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outputs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rather than measuring </a:t>
            </a:r>
            <a:r>
              <a:rPr lang="en-US" sz="1800" i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behavioral change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Fragmented </a:t>
            </a: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Indicators: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ndicators 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are often missing from routine national health information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systems.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Budget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Cuts for Evaluation: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M&amp;E budgets are often the first to be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cut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  <a:endParaRPr lang="en-US" sz="1800" kern="100" dirty="0" smtClean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Methodological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Difficulty: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High complexity in attributing specific behavioral changes to a single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intervention.</a:t>
            </a:r>
            <a:endParaRPr lang="en-US" sz="1800" kern="100" dirty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9138" y="4092244"/>
            <a:ext cx="7333419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“The main challenge in monitoring SBC is that it is difficult to correctly identify and measure the exact behavioral change that has occurred.” — [IDI, Program Coordinator]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844738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1860" y="0"/>
            <a:ext cx="5452110" cy="5218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Theme 3. Enablers </a:t>
            </a:r>
            <a:r>
              <a:rPr lang="en-US" sz="2800" dirty="0">
                <a:solidFill>
                  <a:schemeClr val="tx1"/>
                </a:solidFill>
              </a:rPr>
              <a:t>of SBC Program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AC2F8A6B-AE5E-88AD-C529-23927AA4907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94853" y="685800"/>
            <a:ext cx="8281555" cy="3352906"/>
          </a:xfrm>
        </p:spPr>
        <p:txBody>
          <a:bodyPr>
            <a:no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 smtClean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Enabling factors in SBC Design </a:t>
            </a: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&amp; Strategy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Human-Centered Design (HCD):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Moving from top-down messaging to "bottom-up"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solutions.</a:t>
            </a:r>
            <a:endParaRPr lang="en-US" sz="1800" kern="100" dirty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Centralized SBC Hubs: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The establishment of university-led hubs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to 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consolidate knowledge and avoid duplication of efforts.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Inclusion by Design: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Intentional use of sign language, disability-friendly materials, and gender-inclusive imagery</a:t>
            </a:r>
            <a:r>
              <a:rPr lang="x-none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  <a:r>
              <a:rPr lang="en-US" sz="1600" i="1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HCD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Pilot Success: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Iterative feedback loops with youth and vulnerable groups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sz="1600" i="1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40464" y="4093049"/>
            <a:ext cx="5990332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“We use Human-Centered Design… solutions emerge from the context </a:t>
            </a:r>
            <a:r>
              <a:rPr lang="en-US" sz="1600" i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itself”.— </a:t>
            </a:r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[KII, Senior Health and Nutrition Advisor]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235715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38012"/>
            <a:ext cx="5486400" cy="521825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Enablers</a:t>
            </a:r>
            <a:r>
              <a:rPr lang="x-none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of SBC Program</a:t>
            </a:r>
            <a:r>
              <a:rPr lang="x-none" sz="2800" dirty="0">
                <a:solidFill>
                  <a:schemeClr val="tx1"/>
                </a:solidFill>
              </a:rPr>
              <a:t> ...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 dirty="0"/>
          </a:p>
        </p:txBody>
      </p:sp>
      <p:sp>
        <p:nvSpPr>
          <p:cNvPr id="7" name="Rectangle 6"/>
          <p:cNvSpPr/>
          <p:nvPr/>
        </p:nvSpPr>
        <p:spPr>
          <a:xfrm>
            <a:off x="832453" y="3608977"/>
            <a:ext cx="6936509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600" i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“Engaging faith-based organizations and religious institutions bring you better effects, as the local community respect them and accept them too.” — [IDI, Sanitation and Hygiene Officer]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B435F9CF-30D9-4697-A8C4-FECD52B5E04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75129" y="738290"/>
            <a:ext cx="8343900" cy="3705246"/>
          </a:xfrm>
        </p:spPr>
        <p:txBody>
          <a:bodyPr>
            <a:no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Enabling Factors for </a:t>
            </a:r>
            <a:r>
              <a:rPr lang="en-US" sz="2400" b="1" kern="100" dirty="0" smtClean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Implementation</a:t>
            </a:r>
            <a:endParaRPr lang="en-US" sz="2400" b="1" kern="100" dirty="0">
              <a:solidFill>
                <a:schemeClr val="accent6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Faith-Based Partnerships: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Engaging religious and clan leaders as </a:t>
            </a:r>
            <a:r>
              <a:rPr lang="en-US" sz="1800" i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"</a:t>
            </a:r>
            <a:r>
              <a:rPr lang="en-US" sz="1800" i="1" kern="100" dirty="0">
                <a:solidFill>
                  <a:srgbClr val="FF0000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</a:t>
            </a:r>
            <a:r>
              <a:rPr lang="en-US" sz="1800" i="1" kern="100" dirty="0" smtClean="0">
                <a:solidFill>
                  <a:srgbClr val="FF0000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Champions</a:t>
            </a:r>
            <a:r>
              <a:rPr lang="en-US" sz="1800" i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Digital </a:t>
            </a: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&amp; Social Media Integration: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Leveraging influencers, 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Entertainment Education</a:t>
            </a:r>
            <a:r>
              <a:rPr lang="x-none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TikTok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, and youth-focused platforms like </a:t>
            </a:r>
            <a:r>
              <a:rPr lang="en-US" sz="1800" i="1" kern="100" dirty="0">
                <a:solidFill>
                  <a:srgbClr val="FF0000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"</a:t>
            </a:r>
            <a:r>
              <a:rPr lang="en-US" sz="1800" i="1" kern="100" dirty="0" smtClean="0">
                <a:solidFill>
                  <a:srgbClr val="FF0000"/>
                </a:solidFill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U-Report“.</a:t>
            </a:r>
            <a:endParaRPr lang="en-US" sz="1800" kern="100" dirty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Cascading Training Models: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Transferring skills from the center to the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periphery.</a:t>
            </a:r>
            <a:endParaRPr lang="en-US" sz="1800" kern="100" dirty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Summits:</a:t>
            </a:r>
            <a:r>
              <a:rPr lang="en-US" sz="1800" kern="100" dirty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National and regional platforms for knowledge </a:t>
            </a:r>
            <a:r>
              <a:rPr lang="en-US" sz="1800" kern="100" dirty="0" smtClean="0">
                <a:effectLst/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sharing.</a:t>
            </a:r>
            <a:endParaRPr lang="en-US" sz="1800" kern="100" dirty="0">
              <a:effectLst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163735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20439" y="10391"/>
            <a:ext cx="547497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Enablers of SBC</a:t>
            </a:r>
            <a:r>
              <a:rPr lang="x-none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Program</a:t>
            </a:r>
            <a:r>
              <a:rPr lang="x-none" sz="2800" dirty="0">
                <a:solidFill>
                  <a:schemeClr val="tx1"/>
                </a:solidFill>
              </a:rPr>
              <a:t> ...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15153" y="532216"/>
            <a:ext cx="8608807" cy="32029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 smtClean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Enabling factors in SBC Sustainability </a:t>
            </a: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&amp; </a:t>
            </a:r>
            <a:r>
              <a:rPr lang="en-US" sz="2400" b="1" kern="100" dirty="0" smtClean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System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Community Empowerment &amp; Ownership: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Moving from "delivering a message" to enabling communities to identify their own root causes and solutions.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Mainstreaming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Budgets: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Successful organizations are now integrating SBC costs into general project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budgets.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Institutional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Knowledge Transfer: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Strategies that require project staff to transfer technical skills to regional government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workers.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Academic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Specialization: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 Emerging efforts to incorporate SBC into university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curricula.</a:t>
            </a:r>
            <a:endParaRPr lang="en-US" sz="1800" kern="1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9899" y="3776502"/>
            <a:ext cx="6860023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“If skills are transferred to regional professionals, they will continue the work whether the project phased out or not. This ensures continuity of expertise.” — [KII, Regional SBC Advisor]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2499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38012"/>
            <a:ext cx="5486400" cy="5218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Theme 4. SBC Best Practices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 dirty="0"/>
          </a:p>
        </p:txBody>
      </p:sp>
      <p:sp>
        <p:nvSpPr>
          <p:cNvPr id="7" name="Rectangle 6"/>
          <p:cNvSpPr/>
          <p:nvPr/>
        </p:nvSpPr>
        <p:spPr>
          <a:xfrm>
            <a:off x="828579" y="3341753"/>
            <a:ext cx="6936509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</a:t>
            </a:r>
            <a:r>
              <a:rPr lang="x-none" sz="1800" b="1" i="1" kern="100" dirty="0">
                <a:solidFill>
                  <a:srgbClr val="C0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We </a:t>
            </a:r>
            <a:r>
              <a:rPr lang="en-US" sz="1800" b="1" i="1" kern="100" dirty="0">
                <a:solidFill>
                  <a:srgbClr val="C0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engage</a:t>
            </a:r>
            <a:r>
              <a:rPr lang="x-none" sz="1800" b="1" i="1" kern="100" dirty="0">
                <a:solidFill>
                  <a:srgbClr val="C0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</a:t>
            </a:r>
            <a:r>
              <a:rPr lang="en-US" sz="1800" b="1" i="1" kern="100" dirty="0">
                <a:solidFill>
                  <a:srgbClr val="C0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the community continuously… incorporating their feedback </a:t>
            </a:r>
            <a:r>
              <a:rPr lang="en-US" sz="18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to improve interventions and ensure they are relevant and accepted” (KII, HE&amp;HP Team Lead).</a:t>
            </a:r>
            <a:endParaRPr lang="en-US" sz="1600" i="1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B435F9CF-30D9-4697-A8C4-FECD52B5E04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32509" y="559837"/>
            <a:ext cx="8343900" cy="3705246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C7D3E6"/>
              </a:buClr>
              <a:buNone/>
            </a:pPr>
            <a:r>
              <a:rPr lang="en-US" sz="2400" b="1" kern="100" dirty="0">
                <a:solidFill>
                  <a:srgbClr val="D26F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Design Best Practices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C7D3E6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Centralized SBC hubs </a:t>
            </a:r>
            <a:endParaRPr lang="en-US" sz="1800" b="1" kern="100" dirty="0" smtClean="0">
              <a:solidFill>
                <a:srgbClr val="263248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C7D3E6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Participatory </a:t>
            </a: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planning and co‑creation </a:t>
            </a:r>
            <a:endParaRPr lang="en-US" sz="1800" b="1" kern="100" dirty="0" smtClean="0">
              <a:solidFill>
                <a:srgbClr val="263248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C7D3E6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Cultural </a:t>
            </a: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and linguistic contextualization</a:t>
            </a:r>
            <a:r>
              <a:rPr lang="x-none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Tailoring strategies to the specific cultural and language needs of diverse </a:t>
            </a:r>
            <a:r>
              <a:rPr lang="en-US" sz="1800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populations.</a:t>
            </a:r>
            <a:endParaRPr lang="x-none" sz="1800" kern="100" dirty="0">
              <a:solidFill>
                <a:srgbClr val="263248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C7D3E6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Human‑Centered Design (HCD)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for relevance and </a:t>
            </a:r>
            <a:r>
              <a:rPr lang="en-US" sz="1800" kern="100" dirty="0" smtClean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acceptance</a:t>
            </a:r>
            <a:r>
              <a:rPr lang="en-US" sz="1800" kern="100" dirty="0">
                <a:solidFill>
                  <a:srgbClr val="263248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solidFill>
                <a:srgbClr val="263248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981422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2860"/>
            <a:ext cx="784153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Best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practices </a:t>
            </a:r>
            <a:r>
              <a:rPr kumimoji="0" lang="x-none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...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54728" y="617041"/>
            <a:ext cx="8498541" cy="333350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Implementation Best Practices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Participatory community engagement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6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Involve targeted communities early in needs </a:t>
            </a:r>
            <a:r>
              <a:rPr lang="en-US" sz="16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assessments.</a:t>
            </a:r>
            <a:endParaRPr lang="x-none" sz="1600" kern="1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Multi‑sectoral </a:t>
            </a: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collaboration</a:t>
            </a:r>
            <a:r>
              <a:rPr lang="x-none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6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Merge programmatic actions to coordinate supervisory </a:t>
            </a:r>
            <a:r>
              <a:rPr lang="en-US" sz="16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resources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Youth‑led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and peer approaches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6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Leveraging peer education, school programs, and interactive youth </a:t>
            </a:r>
            <a:r>
              <a:rPr lang="en-US" sz="16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exhibitions.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Structured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frameworks and inclusivity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6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Applying modern, structured HCD </a:t>
            </a:r>
            <a:r>
              <a:rPr lang="en-US" sz="16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frameworks</a:t>
            </a:r>
            <a:endParaRPr lang="x-none" sz="1600" kern="1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399475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34290"/>
            <a:ext cx="784153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Best practices</a:t>
            </a:r>
            <a:r>
              <a:rPr kumimoji="0" lang="x-none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 ...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54728" y="651086"/>
            <a:ext cx="8583532" cy="310140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Implementation Best Practices</a:t>
            </a:r>
            <a:r>
              <a:rPr lang="x-none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x-none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...</a:t>
            </a:r>
            <a:endParaRPr lang="en-US" b="1" kern="100" dirty="0">
              <a:solidFill>
                <a:schemeClr val="accent6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Volunteer support networks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Mobilizing community volunteer networks and bridges the gap between formal programs and </a:t>
            </a:r>
            <a:r>
              <a:rPr lang="en-US" sz="18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households.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Digital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amplification and knowledge platforms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Partnering with social media influencers accelerates information </a:t>
            </a:r>
            <a:r>
              <a:rPr lang="en-US" sz="18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dissemination</a:t>
            </a:r>
            <a:r>
              <a:rPr lang="en-US" sz="18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976416" y="3967303"/>
            <a:ext cx="7340156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8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</a:t>
            </a:r>
            <a:r>
              <a:rPr lang="en-US" sz="1800" b="1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Using social media influencers helped expand reach and engage more young people</a:t>
            </a:r>
            <a:r>
              <a:rPr lang="en-US" sz="18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.” — IDI, SBC Expert</a:t>
            </a:r>
            <a:endParaRPr kumimoji="0" lang="en-US" sz="1800" b="0" i="1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483285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28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1955"/>
            <a:ext cx="8972550" cy="480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Best practices</a:t>
            </a:r>
            <a:r>
              <a:rPr kumimoji="0" lang="x-none" sz="28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 </a:t>
            </a:r>
            <a:r>
              <a:rPr kumimoji="0" lang="x-none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...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t>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37004" y="724765"/>
            <a:ext cx="8498541" cy="358931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M&amp;E</a:t>
            </a:r>
            <a:r>
              <a:rPr lang="x-none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Best </a:t>
            </a:r>
            <a:r>
              <a:rPr lang="en-US" sz="2400" b="1" kern="100" dirty="0" smtClean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Practices</a:t>
            </a:r>
            <a:endParaRPr lang="en-US" dirty="0" smtClean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Multilayered assessments: </a:t>
            </a:r>
            <a:r>
              <a:rPr lang="en-US" sz="18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evaluations with mixed-methods research</a:t>
            </a: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  <a:endParaRPr lang="x-none" sz="1800" b="1" kern="100" dirty="0" smtClean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Behavioral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outcome tracking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Tracking shifts KAP, social norms, and household dynamics.</a:t>
            </a:r>
            <a:endParaRPr lang="x-none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Continuous, cyclical monitoring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Using real-time tracking data to iteratively adapt communication tools and core </a:t>
            </a:r>
            <a:r>
              <a:rPr lang="en-US" sz="18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messaging.</a:t>
            </a:r>
          </a:p>
          <a:p>
            <a:pPr marL="34290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System </a:t>
            </a:r>
            <a:r>
              <a:rPr lang="en-US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integration (DHIS2)</a:t>
            </a:r>
            <a:r>
              <a:rPr lang="x-none" sz="1800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Standardizing behavioral indicators and embedding them into national data </a:t>
            </a:r>
            <a:r>
              <a:rPr lang="en-US" sz="18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repositories.</a:t>
            </a:r>
            <a:endParaRPr lang="en-US" sz="18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049499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51860" y="32288"/>
            <a:ext cx="5520690" cy="470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en-US" sz="2800" dirty="0" smtClean="0">
                <a:solidFill>
                  <a:schemeClr val="tx1"/>
                </a:solidFill>
              </a:rPr>
              <a:t>Theme 5. </a:t>
            </a:r>
            <a:r>
              <a:rPr lang="x-none" sz="2800" dirty="0" smtClean="0">
                <a:solidFill>
                  <a:schemeClr val="tx1"/>
                </a:solidFill>
              </a:rPr>
              <a:t>Participants</a:t>
            </a:r>
            <a:r>
              <a:rPr lang="x-none" sz="2800" dirty="0">
                <a:solidFill>
                  <a:schemeClr val="tx1"/>
                </a:solidFill>
              </a:rPr>
              <a:t>’ Suggestion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6320" y="617660"/>
            <a:ext cx="8326428" cy="337946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</a:t>
            </a:r>
            <a:r>
              <a:rPr lang="x-none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Program </a:t>
            </a: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Design</a:t>
            </a:r>
            <a:endParaRPr lang="en-US" sz="2400" b="1" kern="100" dirty="0">
              <a:solidFill>
                <a:schemeClr val="accent6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  <a:sym typeface="Roboto Condensed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Shift</a:t>
            </a:r>
            <a:r>
              <a:rPr lang="en-US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to bottom‑up collaboration</a:t>
            </a:r>
            <a:r>
              <a:rPr lang="x-none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Replace top-down approaches with participatory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designs.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Facilitate </a:t>
            </a:r>
            <a:r>
              <a:rPr lang="en-US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community‑led solutions</a:t>
            </a:r>
            <a:r>
              <a:rPr lang="x-none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Utilize existing community-led solutions, positioning organizations as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facilitators.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Engage </a:t>
            </a:r>
            <a:r>
              <a:rPr lang="en-US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stakeholders early</a:t>
            </a:r>
            <a:r>
              <a:rPr lang="x-none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Involve diverse stakeholders early in the design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phase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Foster </a:t>
            </a:r>
            <a:r>
              <a:rPr lang="en-US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cross‑sector integration</a:t>
            </a:r>
            <a:r>
              <a:rPr lang="x-none" b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</a:t>
            </a:r>
            <a:r>
              <a:rPr lang="en-US" sz="1800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Foster strong, practical collaboration across national ministries and regional </a:t>
            </a:r>
            <a:r>
              <a:rPr lang="en-US" sz="1800" kern="1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partners.</a:t>
            </a:r>
            <a:endParaRPr lang="en-US" sz="1800" kern="1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0323" y="4106198"/>
            <a:ext cx="6646277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“…from the higher level to the lower level is not a good way of working, and it is not beneficial. </a:t>
            </a:r>
            <a:r>
              <a:rPr lang="en-US" sz="1600" b="1" i="1" kern="100" dirty="0">
                <a:solidFill>
                  <a:srgbClr val="C0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We need to collaborate and communicate about the solutions</a:t>
            </a:r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” (IDI, SBC expert).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70409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3398475" y="0"/>
            <a:ext cx="5452195" cy="6082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Study Scope &amp;</a:t>
            </a:r>
            <a:r>
              <a:rPr lang="x-none" sz="2400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Expected Outcomes</a:t>
            </a:r>
            <a:endParaRPr sz="2400" dirty="0">
              <a:solidFill>
                <a:schemeClr val="tx1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8854550" y="4821322"/>
            <a:ext cx="289450" cy="2506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7236258" y="4953549"/>
            <a:ext cx="1964189" cy="243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9934" y="608239"/>
            <a:ext cx="857073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Study Scope</a:t>
            </a:r>
            <a:endParaRPr lang="x-none" sz="2400" b="1" dirty="0">
              <a:solidFill>
                <a:srgbClr val="1A2F4B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x-none" sz="2000" dirty="0">
                <a:latin typeface="Roboto Condensed" panose="020B0604020202020204" charset="0"/>
                <a:ea typeface="Roboto Condensed" panose="020B0604020202020204" charset="0"/>
              </a:rPr>
              <a:t>Assess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 capacities, barriers, and enablers of SBC across m</a:t>
            </a:r>
            <a:r>
              <a:rPr lang="x-none" sz="2000" dirty="0">
                <a:latin typeface="Roboto Condensed" panose="020B0604020202020204" charset="0"/>
                <a:ea typeface="Roboto Condensed" panose="020B0604020202020204" charset="0"/>
              </a:rPr>
              <a:t>ulti-sectoral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2000" dirty="0" smtClean="0">
                <a:latin typeface="Roboto Condensed" panose="020B0604020202020204" charset="0"/>
                <a:ea typeface="Roboto Condensed" panose="020B0604020202020204" charset="0"/>
              </a:rPr>
              <a:t>organizations in Ethiopia.</a:t>
            </a:r>
            <a:endParaRPr lang="x-none" sz="1200" dirty="0"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Generate </a:t>
            </a:r>
            <a:r>
              <a:rPr lang="x-none" sz="2000" dirty="0">
                <a:latin typeface="Roboto Condensed" panose="020B0604020202020204" charset="0"/>
                <a:ea typeface="Roboto Condensed" panose="020B0604020202020204" charset="0"/>
              </a:rPr>
              <a:t>actionable, 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localized evidence to strengthen SBC systems and integrate</a:t>
            </a:r>
            <a:r>
              <a:rPr lang="x-none" sz="2000" dirty="0"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SBC within</a:t>
            </a:r>
            <a:r>
              <a:rPr lang="x-none" sz="2000" dirty="0"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Ethiopia’s</a:t>
            </a:r>
            <a:r>
              <a:rPr lang="x-none" sz="2000" dirty="0"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national development priorities.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32501" y="2840047"/>
            <a:ext cx="85181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Expected</a:t>
            </a:r>
            <a:r>
              <a:rPr lang="en-US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24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Outcome</a:t>
            </a:r>
            <a:r>
              <a:rPr lang="x-none" sz="24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s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Institutionalized SBC </a:t>
            </a:r>
            <a:r>
              <a:rPr lang="en-US" sz="2000" dirty="0" smtClean="0">
                <a:latin typeface="Roboto Condensed" panose="020B0604020202020204" charset="0"/>
                <a:ea typeface="Roboto Condensed" panose="020B0604020202020204" charset="0"/>
              </a:rPr>
              <a:t>frameworks.</a:t>
            </a:r>
            <a:endParaRPr lang="x-none" sz="1050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000" dirty="0" smtClean="0">
                <a:latin typeface="Roboto Condensed" panose="020B0604020202020204" charset="0"/>
                <a:ea typeface="Roboto Condensed" panose="020B0604020202020204" charset="0"/>
              </a:rPr>
              <a:t>Domestic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 financing </a:t>
            </a:r>
            <a:r>
              <a:rPr lang="en-US" sz="2000" dirty="0" smtClean="0">
                <a:latin typeface="Roboto Condensed" panose="020B0604020202020204" charset="0"/>
                <a:ea typeface="Roboto Condensed" panose="020B0604020202020204" charset="0"/>
              </a:rPr>
              <a:t>strategies</a:t>
            </a: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.</a:t>
            </a:r>
            <a:endParaRPr lang="en-US" sz="2000" dirty="0">
              <a:solidFill>
                <a:srgbClr val="4B5563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49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30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7719" y="588931"/>
            <a:ext cx="8491951" cy="354151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Implementation</a:t>
            </a:r>
          </a:p>
          <a:p>
            <a:pPr algn="just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Independent Funding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: Elevate SBC with dedicated, independent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investments</a:t>
            </a:r>
          </a:p>
          <a:p>
            <a:pPr algn="just"/>
            <a:r>
              <a:rPr lang="en-US" b="1" dirty="0" smtClean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Modernize </a:t>
            </a: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Capacity Building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: Train implementers in Human-Centered Design (HCD) and behavioral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economics.</a:t>
            </a:r>
            <a:endParaRPr lang="en-US" dirty="0">
              <a:latin typeface="Roboto Condensed" panose="020B0604020202020204" charset="0"/>
              <a:ea typeface="Roboto Condensed" panose="020B0604020202020204" charset="0"/>
              <a:cs typeface="Roboto Condensed" panose="020B0604020202020204" charset="0"/>
            </a:endParaRPr>
          </a:p>
          <a:p>
            <a:pPr algn="just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Strengthen Institutional Oversight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: Improve ministry tracking at district and health unit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levels.</a:t>
            </a:r>
          </a:p>
          <a:p>
            <a:pPr algn="just"/>
            <a:r>
              <a:rPr lang="en-US" b="1" dirty="0" smtClean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Empower </a:t>
            </a: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Local Teams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: Resource core SBC teams and establish unified coordination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Roboto Condensed" panose="020B0604020202020204" charset="0"/>
              </a:rPr>
              <a:t>platforms.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4720" y="30640"/>
            <a:ext cx="5509260" cy="53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x-none" sz="2800" dirty="0">
                <a:solidFill>
                  <a:schemeClr val="tx1"/>
                </a:solidFill>
              </a:rPr>
              <a:t>Participants’ Suggestion ...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7190" y="4144479"/>
            <a:ext cx="6709410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“…Advocacy is required for the decision makers because if the decision makers understand it, they will commit to the enforcement of the SBC tasks” (KII, SBC </a:t>
            </a:r>
            <a:r>
              <a:rPr lang="x-none" sz="18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Advisor</a:t>
            </a:r>
            <a:r>
              <a:rPr lang="en-US" sz="18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804642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31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43439" y="616923"/>
            <a:ext cx="8206201" cy="3728963"/>
          </a:xfrm>
        </p:spPr>
        <p:txBody>
          <a:bodyPr>
            <a:noAutofit/>
          </a:bodyPr>
          <a:lstStyle/>
          <a:p>
            <a:pPr marL="101600" indent="0" algn="just"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</a:t>
            </a:r>
            <a:r>
              <a:rPr lang="x-none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Program</a:t>
            </a: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M&amp;E</a:t>
            </a:r>
            <a:endParaRPr lang="x-none" sz="2400" b="1" kern="100" dirty="0">
              <a:solidFill>
                <a:schemeClr val="accent6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Develop adaptive tools for behavioral outcomes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 Develop adaptive M&amp;E tools tailored to local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contexts.</a:t>
            </a:r>
          </a:p>
          <a:p>
            <a:pPr algn="just"/>
            <a:r>
              <a:rPr lang="en-US" b="1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Integrate </a:t>
            </a: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indicators into DHIS2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Embed specific SBC indicators into national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databases. </a:t>
            </a:r>
            <a:endParaRPr lang="en-US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Address Attribution &amp; Impact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Create methodologies to evaluate impact in multi-actor settings and conduct post-intervention assessments. </a:t>
            </a:r>
          </a:p>
          <a:p>
            <a:pPr algn="just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Employ specialized SBC M&amp;E </a:t>
            </a:r>
            <a:r>
              <a:rPr lang="en-US" b="1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experts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Employ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M&amp;E experts with specialized SBC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knowledge.</a:t>
            </a:r>
            <a:endParaRPr lang="en-US" i="1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2880" y="4359923"/>
            <a:ext cx="6903720" cy="70788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“…</a:t>
            </a:r>
            <a:r>
              <a:rPr lang="en-US" sz="2000" b="1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Monitoring and evaluation, it needs to use strong tools</a:t>
            </a:r>
            <a:r>
              <a:rPr lang="en-US" sz="20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...” (IDI, SBC expert).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474720" y="30640"/>
            <a:ext cx="5509260" cy="53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x-none" sz="2800" dirty="0">
                <a:solidFill>
                  <a:schemeClr val="tx1"/>
                </a:solidFill>
              </a:rPr>
              <a:t>Participants’ Suggestion ...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46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09572" y="621422"/>
            <a:ext cx="8498541" cy="3492279"/>
          </a:xfrm>
        </p:spPr>
        <p:txBody>
          <a:bodyPr>
            <a:noAutofit/>
          </a:bodyPr>
          <a:lstStyle/>
          <a:p>
            <a:pPr marL="101600" lvl="0" indent="0">
              <a:buNone/>
            </a:pPr>
            <a:r>
              <a:rPr lang="en-US" sz="2400" b="1" kern="100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Systemic Improvement </a:t>
            </a:r>
            <a:endParaRPr lang="x-none" sz="2400" b="1" kern="100" dirty="0">
              <a:solidFill>
                <a:schemeClr val="accent6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Build Integrated </a:t>
            </a:r>
            <a:r>
              <a:rPr lang="en-US" b="1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Structures: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Establish unified systems to eliminate fragmented program efforts. </a:t>
            </a:r>
          </a:p>
          <a:p>
            <a:pPr lvl="0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Institutionalize Partnerships: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Transition from project-based agreements to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institution-based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partnerships. </a:t>
            </a:r>
          </a:p>
          <a:p>
            <a:pPr lvl="0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Centralize Resources</a:t>
            </a:r>
            <a:r>
              <a:rPr lang="x-none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&amp;</a:t>
            </a: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harmonize materials: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Create a national resource bank to prevent duplication and harmonize materials. </a:t>
            </a:r>
          </a:p>
          <a:p>
            <a:pPr lvl="0"/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Optimize Budgets &amp; strengthen Advocacy: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Secure domestic financing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brief leadership to gain commitment.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1103" y="4113702"/>
            <a:ext cx="8215478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“…The ministry of health starts harmonizing SBC materials with different stakeholders such as UNICEF, WHO, JHU… </a:t>
            </a:r>
            <a:r>
              <a:rPr lang="en-US" sz="1600" b="1" i="1" kern="100" dirty="0">
                <a:solidFill>
                  <a:srgbClr val="C0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Harmonization of SBC material is important</a:t>
            </a:r>
            <a:r>
              <a:rPr lang="en-US" sz="1600" i="1" kern="1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” (IDI, female, 11 years SBC experience).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474720" y="30640"/>
            <a:ext cx="5509260" cy="53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x-none" sz="2800" dirty="0">
                <a:solidFill>
                  <a:schemeClr val="tx1"/>
                </a:solidFill>
              </a:rPr>
              <a:t>Participants’ Suggestion ...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290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3290" y="18588"/>
            <a:ext cx="5472893" cy="521825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Overall Organizational</a:t>
            </a:r>
            <a:r>
              <a:rPr lang="x-none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SBC Capacity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993395" y="718866"/>
            <a:ext cx="3942787" cy="3821961"/>
          </a:xfrm>
        </p:spPr>
        <p:txBody>
          <a:bodyPr/>
          <a:lstStyle/>
          <a:p>
            <a:pPr marL="57150" indent="0">
              <a:spcBef>
                <a:spcPts val="0"/>
              </a:spcBef>
              <a:spcAft>
                <a:spcPts val="600"/>
              </a:spcAft>
              <a:buNone/>
            </a:pPr>
            <a:endParaRPr lang="en-US" kern="1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 dirty="0"/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86513" y="676349"/>
            <a:ext cx="5228437" cy="4024887"/>
            <a:chOff x="86513" y="890552"/>
            <a:chExt cx="4838700" cy="3762985"/>
          </a:xfrm>
        </p:grpSpPr>
        <p:graphicFrame>
          <p:nvGraphicFramePr>
            <p:cNvPr id="6" name="Chart 5">
              <a:extLst>
                <a:ext uri="{FF2B5EF4-FFF2-40B4-BE49-F238E27FC236}">
                  <a16:creationId xmlns="" xmlns:a16="http://schemas.microsoft.com/office/drawing/2014/main" id="{0F2CEE58-3B61-D197-6D71-8CC9A2415EB7}"/>
                </a:ext>
              </a:extLst>
            </p:cNvPr>
            <p:cNvGraphicFramePr/>
            <p:nvPr>
              <p:extLst/>
            </p:nvPr>
          </p:nvGraphicFramePr>
          <p:xfrm>
            <a:off x="86513" y="890552"/>
            <a:ext cx="4838700" cy="2924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Rectangle 7"/>
            <p:cNvSpPr/>
            <p:nvPr/>
          </p:nvSpPr>
          <p:spPr>
            <a:xfrm>
              <a:off x="400050" y="4253427"/>
              <a:ext cx="421767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Roboto Condensed" panose="020B0604020202020204" charset="0"/>
                  <a:ea typeface="Roboto Condensed" panose="020B0604020202020204" charset="0"/>
                  <a:cs typeface="Times New Roman" panose="02020603050405020304" pitchFamily="18" charset="0"/>
                </a:rPr>
                <a:t>Capacity Rating</a:t>
              </a:r>
              <a:r>
                <a:rPr lang="x-none" sz="2000" dirty="0">
                  <a:latin typeface="Roboto Condensed" panose="020B0604020202020204" charset="0"/>
                  <a:ea typeface="Roboto Condensed" panose="020B0604020202020204" charset="0"/>
                  <a:cs typeface="Times New Roman" panose="02020603050405020304" pitchFamily="18" charset="0"/>
                </a:rPr>
                <a:t> = </a:t>
              </a:r>
              <a:r>
                <a:rPr lang="en-US" sz="2000" dirty="0">
                  <a:latin typeface="Roboto Condensed" panose="020B0604020202020204" charset="0"/>
                  <a:ea typeface="Roboto Condensed" panose="020B0604020202020204" charset="0"/>
                </a:rPr>
                <a:t>70% Good-to-Strong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798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3290" y="18588"/>
            <a:ext cx="5472893" cy="521825"/>
          </a:xfrm>
        </p:spPr>
        <p:txBody>
          <a:bodyPr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34</a:t>
            </a:fld>
            <a:endParaRPr lang="en" dirty="0"/>
          </a:p>
        </p:txBody>
      </p:sp>
      <p:sp>
        <p:nvSpPr>
          <p:cNvPr id="7" name="Rectangle 6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9D2F269-6AF9-F233-6EA6-E78425A9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76" y="112541"/>
            <a:ext cx="8932985" cy="454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1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35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1440" y="697813"/>
            <a:ext cx="5063490" cy="406843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b="1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Strengthening SBC Systems</a:t>
            </a:r>
          </a:p>
          <a:p>
            <a:pPr marL="558800" indent="-457200" algn="just">
              <a:buFont typeface="+mj-lt"/>
              <a:buAutoNum type="arabicPeriod"/>
            </a:pP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Participatory Design → 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Engage communities and stakeholders.</a:t>
            </a:r>
            <a:endParaRPr lang="x-none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558800" indent="-457200" algn="just">
              <a:buFont typeface="+mj-lt"/>
              <a:buAutoNum type="arabicPeriod"/>
            </a:pP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Robust M&amp;E → 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Use strong tools to measure </a:t>
            </a:r>
            <a:r>
              <a:rPr lang="en-US" b="1" dirty="0">
                <a:solidFill>
                  <a:srgbClr val="00B0F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behavioral outcomes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  <a:endParaRPr lang="x-none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558800" indent="-457200" algn="just">
              <a:buFont typeface="+mj-lt"/>
              <a:buAutoNum type="arabicPeriod"/>
            </a:pP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Sustainable Financing → 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Ensure dedicated</a:t>
            </a:r>
            <a:r>
              <a:rPr lang="x-none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 long‑term funding.</a:t>
            </a:r>
            <a:endParaRPr lang="x-none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558800" indent="-457200" algn="just">
              <a:buFont typeface="+mj-lt"/>
              <a:buAutoNum type="arabicPeriod"/>
            </a:pP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Institutional Partnerships → 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Build collaborations for continuity</a:t>
            </a:r>
            <a:r>
              <a:rPr lang="x-none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;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outlast short-term project partnerships</a:t>
            </a:r>
            <a:r>
              <a:rPr lang="x-none" sz="1800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" y="20962"/>
            <a:ext cx="8583930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en-US" sz="2800" dirty="0">
                <a:solidFill>
                  <a:srgbClr val="FFFFFF"/>
                </a:solidFill>
              </a:rPr>
              <a:t>Key Lessons Learned</a:t>
            </a:r>
            <a:r>
              <a:rPr lang="x-none" sz="280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x-none" sz="280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from SBC Implementation</a:t>
            </a:r>
            <a:r>
              <a:rPr lang="x-none" sz="2800" dirty="0">
                <a:solidFill>
                  <a:schemeClr val="tx1"/>
                </a:solidFill>
              </a:rPr>
              <a:t> Study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Roboto Condensed"/>
            </a:endParaRPr>
          </a:p>
        </p:txBody>
      </p:sp>
      <p:sp>
        <p:nvSpPr>
          <p:cNvPr id="8" name="7-Point Star 7"/>
          <p:cNvSpPr/>
          <p:nvPr/>
        </p:nvSpPr>
        <p:spPr>
          <a:xfrm>
            <a:off x="5052060" y="937260"/>
            <a:ext cx="4011507" cy="3394710"/>
          </a:xfrm>
          <a:prstGeom prst="star7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>
              <a:solidFill>
                <a:schemeClr val="bg1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ctr"/>
            <a:r>
              <a:rPr lang="en-US" sz="1900" b="1" dirty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SBC is more effective when it is collaborative, well-monitored, sustainably financed, and institutionally supported.</a:t>
            </a:r>
            <a:endParaRPr lang="en-US" sz="19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504977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36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82222" y="511664"/>
            <a:ext cx="8507448" cy="30510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b="1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Driving Sustainable Impact</a:t>
            </a:r>
          </a:p>
          <a:p>
            <a:pPr marL="5588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Advocacy &amp; Leadership → 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Secure commitment from decision‑makers</a:t>
            </a:r>
            <a:r>
              <a:rPr lang="x-none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</a:p>
          <a:p>
            <a:pPr marL="5588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en-US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Capacity Building &amp; Innovation → 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Invest in HCD and Behavioral Economics.</a:t>
            </a:r>
            <a:r>
              <a:rPr lang="x-none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Cascading 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Training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  <a:endParaRPr lang="x-none" dirty="0" smtClean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marL="5588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en-US" b="1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Harmonization &amp; Knowledge Sharing → </a:t>
            </a:r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Standardize materials and promote learning.</a:t>
            </a:r>
            <a:endParaRPr lang="x-none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784153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en-US" sz="2800" dirty="0">
                <a:solidFill>
                  <a:schemeClr val="bg1"/>
                </a:solidFill>
              </a:rPr>
              <a:t>Key Lessons Learned</a:t>
            </a:r>
            <a:r>
              <a:rPr lang="x-none" sz="2800" dirty="0">
                <a:solidFill>
                  <a:schemeClr val="bg1"/>
                </a:solidFill>
              </a:rPr>
              <a:t> </a:t>
            </a:r>
            <a:r>
              <a:rPr lang="x-none" sz="2800" dirty="0">
                <a:solidFill>
                  <a:schemeClr val="tx1"/>
                </a:solidFill>
              </a:rPr>
              <a:t>... 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Roboto Condensed"/>
            </a:endParaRPr>
          </a:p>
        </p:txBody>
      </p:sp>
      <p:sp>
        <p:nvSpPr>
          <p:cNvPr id="3" name="Flowchart: Magnetic Disk 2"/>
          <p:cNvSpPr/>
          <p:nvPr/>
        </p:nvSpPr>
        <p:spPr>
          <a:xfrm>
            <a:off x="2125043" y="3161606"/>
            <a:ext cx="5531557" cy="1920240"/>
          </a:xfrm>
          <a:prstGeom prst="flowChartMagneticDisk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Strong leadership, continuous learning, and coordinated efforts are essential for sustainable SBC impact.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31534999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37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03198" y="549408"/>
            <a:ext cx="8605135" cy="3586444"/>
          </a:xfrm>
        </p:spPr>
        <p:txBody>
          <a:bodyPr>
            <a:noAutofit/>
          </a:bodyPr>
          <a:lstStyle/>
          <a:p>
            <a:pPr algn="just"/>
            <a:r>
              <a:rPr lang="en-US" b="1" dirty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Ethiopia’s SBC ecosystem stands at a </a:t>
            </a:r>
            <a:r>
              <a:rPr lang="en-US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strategic crossroads</a:t>
            </a:r>
            <a:r>
              <a:rPr lang="en-US" b="1" dirty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. </a:t>
            </a:r>
            <a:endParaRPr lang="x-none" b="1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  <a:sym typeface="Arial"/>
            </a:endParaRPr>
          </a:p>
          <a:p>
            <a:pPr algn="just"/>
            <a:r>
              <a:rPr lang="en-US" b="1" dirty="0">
                <a:solidFill>
                  <a:srgbClr val="00B05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Strong SBC capacity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exists across organizations, supported by technical expertise and community engagement approaches.</a:t>
            </a:r>
          </a:p>
          <a:p>
            <a:pPr algn="just"/>
            <a:r>
              <a:rPr lang="x-none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However, </a:t>
            </a:r>
            <a:r>
              <a:rPr lang="en-US" b="1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systemic barriers</a:t>
            </a:r>
            <a:r>
              <a:rPr lang="x-none" b="1" dirty="0">
                <a:solidFill>
                  <a:schemeClr val="accent6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persist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Arial"/>
              </a:rPr>
              <a:t>.</a:t>
            </a:r>
            <a:endParaRPr lang="en-US" dirty="0" smtClean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CSOs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, FBOs, and CBOs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</a:rPr>
              <a:t>→ 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play vital roles in community mobilization and innovation but face sustainability and integration challenges.</a:t>
            </a:r>
          </a:p>
          <a:p>
            <a:pPr algn="just"/>
            <a:r>
              <a:rPr lang="x-none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M&amp;E </a:t>
            </a:r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systems remain weak, with limited measurement of behavioral outcomes.</a:t>
            </a:r>
            <a:endParaRPr lang="x-none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  <a:sym typeface="Arial"/>
              </a:rPr>
              <a:t>Progress depends on embedding SBC within sustainable, locally owned structures</a:t>
            </a:r>
            <a:r>
              <a:rPr lang="x-none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  <a:sym typeface="Arial"/>
              </a:rPr>
              <a:t>.</a:t>
            </a:r>
            <a:endParaRPr lang="en-US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0574"/>
            <a:ext cx="784153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en-US" sz="2800" dirty="0">
                <a:solidFill>
                  <a:srgbClr val="FFFFFF"/>
                </a:solidFill>
              </a:rPr>
              <a:t>Conclusion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Roboto Condensed"/>
            </a:endParaRPr>
          </a:p>
        </p:txBody>
      </p:sp>
      <p:sp>
        <p:nvSpPr>
          <p:cNvPr id="2" name="Action Button: Sound 1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630503" y="4244926"/>
            <a:ext cx="7211028" cy="822883"/>
          </a:xfrm>
          <a:prstGeom prst="actionButtonSoun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Sustainable SBC impact requires institutionalization, long-term financing, and stronger coordination among government, CSOs, FBOs, and CBOs.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944258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38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ADCE896E-7EE6-1508-72B6-875028B6911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14488" y="613001"/>
            <a:ext cx="8681156" cy="4153245"/>
          </a:xfrm>
        </p:spPr>
        <p:txBody>
          <a:bodyPr>
            <a:noAutofit/>
          </a:bodyPr>
          <a:lstStyle/>
          <a:p>
            <a:pPr marL="57150" indent="0" algn="just">
              <a:buNone/>
            </a:pPr>
            <a:r>
              <a:rPr lang="en-US" b="1" dirty="0">
                <a:solidFill>
                  <a:schemeClr val="accent6"/>
                </a:solidFill>
              </a:rPr>
              <a:t>Ethiopia’s SBC ecosystem needs coordinated action in six areas:</a:t>
            </a:r>
            <a:endParaRPr lang="x-none" b="1" dirty="0">
              <a:solidFill>
                <a:schemeClr val="accent6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en-US" sz="1700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Institutionalize SBC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Establish dedicated SBC structures 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&amp;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clear ownership. </a:t>
            </a:r>
            <a:endParaRPr lang="en-US" sz="17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en-US" sz="1700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Ensure Sustainable Financing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Increase domestic funding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/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create a </a:t>
            </a:r>
            <a:r>
              <a:rPr lang="en-US" sz="1700" b="1" i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dedicated SBC budget line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1700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Strengthen Capacity &amp; Leadership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Expand SBC/HCD training, integrate SBC into curricula, and promote leadership engagement.</a:t>
            </a:r>
          </a:p>
          <a:p>
            <a:pPr algn="just">
              <a:buFont typeface="+mj-lt"/>
              <a:buAutoNum type="arabicPeriod"/>
            </a:pPr>
            <a:r>
              <a:rPr lang="en-US" sz="1700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Enhance Monitoring &amp; Research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Standardize indicators 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&amp;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strengthen evidence generation and learning.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endParaRPr lang="en-US" sz="1700" dirty="0" smtClean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en-US" sz="1700" b="1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Improve </a:t>
            </a:r>
            <a:r>
              <a:rPr lang="en-US" sz="1700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Coordination &amp; Community Engagement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Strengthen multi-sectoral collaboration and community participation.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endParaRPr lang="en-US" sz="1700" dirty="0" smtClean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en-US" sz="1700" b="1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Leverage </a:t>
            </a:r>
            <a:r>
              <a:rPr lang="en-US" sz="1700" b="1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Technology &amp; Innovation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: Utilize digital tools, centralized databases, 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&amp;</a:t>
            </a:r>
            <a:r>
              <a:rPr lang="en-US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evidence-based approaches.</a:t>
            </a:r>
            <a:r>
              <a:rPr lang="x-none" sz="17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endParaRPr lang="en-US" sz="1700" dirty="0"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0574"/>
            <a:ext cx="7841531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lvl="0">
              <a:buClr>
                <a:srgbClr val="FFFFFF"/>
              </a:buClr>
            </a:pPr>
            <a:r>
              <a:rPr lang="en-US" sz="2800" dirty="0">
                <a:solidFill>
                  <a:srgbClr val="FFFFFF"/>
                </a:solidFill>
              </a:rPr>
              <a:t>Recommendations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Roboto Condense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051741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763029" y="4936604"/>
            <a:ext cx="1487400" cy="3156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ea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39</a:t>
            </a:fld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ea typeface="Roboto Condensed"/>
              <a:sym typeface="Roboto Condense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39"/>
            <a:ext cx="914400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7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384861" y="0"/>
            <a:ext cx="5597814" cy="5810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x-none" sz="2800" i="1" dirty="0"/>
              <a:t>Background</a:t>
            </a:r>
            <a:r>
              <a:rPr lang="en-US" sz="2800" i="1" dirty="0"/>
              <a:t> of SBC </a:t>
            </a:r>
            <a:r>
              <a:rPr lang="x-none" sz="2800" i="1" dirty="0">
                <a:solidFill>
                  <a:schemeClr val="tx1"/>
                </a:solidFill>
              </a:rPr>
              <a:t>    in </a:t>
            </a:r>
            <a:r>
              <a:rPr lang="en-US" sz="2800" i="1" dirty="0">
                <a:solidFill>
                  <a:schemeClr val="tx1"/>
                </a:solidFill>
              </a:rPr>
              <a:t>Ethiopia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8886571" y="4815401"/>
            <a:ext cx="257429" cy="1959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7262573" y="4951277"/>
            <a:ext cx="19641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420" y="716907"/>
            <a:ext cx="8925853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Roboto Condensed" panose="020B0604020202020204" charset="0"/>
                <a:ea typeface="Roboto Condensed" panose="020B0604020202020204" charset="0"/>
              </a:rPr>
              <a:t>SBC: A Strategic Pillar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SBC is central to Ethiopia’s public health and development agenda, serving as a critical mechanism to address deep-rooted behavioral and social </a:t>
            </a:r>
            <a:r>
              <a:rPr lang="en-US" sz="2400" dirty="0" smtClean="0">
                <a:latin typeface="Roboto Condensed" panose="020B0604020202020204" charset="0"/>
                <a:ea typeface="Roboto Condensed" panose="020B0604020202020204" charset="0"/>
              </a:rPr>
              <a:t>determinants.</a:t>
            </a:r>
            <a:endParaRPr lang="x-none" sz="2400" dirty="0">
              <a:solidFill>
                <a:srgbClr val="FF0000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x-none" sz="700" dirty="0">
              <a:latin typeface="Roboto Condensed" panose="020B0604020202020204" charset="0"/>
              <a:ea typeface="Roboto Condensed" panose="020B0604020202020204" charset="0"/>
            </a:endParaRPr>
          </a:p>
          <a:p>
            <a:pPr marL="971550" lvl="2" indent="-395288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Addressing social determinants</a:t>
            </a:r>
          </a:p>
          <a:p>
            <a:pPr marL="971550" lvl="2" indent="-395288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National development integration</a:t>
            </a:r>
          </a:p>
          <a:p>
            <a:pPr marL="971550" lvl="2" indent="-395288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Multi-sectoral engagement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x-none" sz="2000" dirty="0">
              <a:latin typeface="Roboto Condensed" panose="020B0604020202020204" charset="0"/>
              <a:ea typeface="Roboto Condensed" panose="020B0604020202020204" charset="0"/>
            </a:endParaRPr>
          </a:p>
          <a:p>
            <a:endParaRPr lang="en-US" sz="12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75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524912" cy="521825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40</a:t>
            </a:fld>
            <a:endParaRPr lang="en" dirty="0"/>
          </a:p>
        </p:txBody>
      </p:sp>
      <p:sp>
        <p:nvSpPr>
          <p:cNvPr id="6" name="Rectangle 5"/>
          <p:cNvSpPr/>
          <p:nvPr/>
        </p:nvSpPr>
        <p:spPr>
          <a:xfrm>
            <a:off x="169695" y="664698"/>
            <a:ext cx="73036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</a:rPr>
              <a:t>We Grateful for:</a:t>
            </a:r>
            <a:r>
              <a:rPr kumimoji="0" lang="x-none" sz="2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</a:rPr>
              <a:t> Study participants and organization, data collectors!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Condensed" panose="020B0604020202020204" charset="0"/>
                <a:ea typeface="Roboto Condensed" panose="020B0604020202020204" charset="0"/>
              </a:rPr>
              <a:t>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7839" y="4084701"/>
            <a:ext cx="83705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buClrTx/>
            </a:pPr>
            <a:r>
              <a:rPr lang="en-US" sz="1500" b="1" kern="1200" cap="all" dirty="0">
                <a:solidFill>
                  <a:srgbClr val="E5E7E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Dissemination Workshop | June </a:t>
            </a:r>
            <a:r>
              <a:rPr lang="x-none" sz="1500" b="1" kern="1200" cap="all" dirty="0">
                <a:solidFill>
                  <a:srgbClr val="E5E7E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2</a:t>
            </a:r>
            <a:r>
              <a:rPr lang="en-US" sz="1500" b="1" kern="1200" cap="all" dirty="0">
                <a:solidFill>
                  <a:srgbClr val="E5E7E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5, 2026</a:t>
            </a:r>
            <a:endParaRPr lang="x-none" sz="1500" b="1" kern="1200" cap="all" dirty="0">
              <a:solidFill>
                <a:srgbClr val="E5E7EB"/>
              </a:solidFill>
              <a:latin typeface="Roboto Condensed" panose="020B0604020202020204" charset="0"/>
              <a:ea typeface="Roboto Condensed" panose="020B0604020202020204" charset="0"/>
              <a:cs typeface="+mn-cs"/>
            </a:endParaRPr>
          </a:p>
          <a:p>
            <a:pPr defTabSz="342900">
              <a:buClrTx/>
            </a:pPr>
            <a:endParaRPr lang="x-none" sz="1050" b="1" kern="1200" dirty="0">
              <a:solidFill>
                <a:srgbClr val="9CA3AF"/>
              </a:solidFill>
              <a:latin typeface="Roboto Condensed" panose="020B0604020202020204" charset="0"/>
              <a:ea typeface="Roboto Condensed" panose="020B0604020202020204" charset="0"/>
              <a:cs typeface="+mn-cs"/>
            </a:endParaRPr>
          </a:p>
          <a:p>
            <a:pPr defTabSz="342900">
              <a:buClrTx/>
            </a:pPr>
            <a:r>
              <a:rPr lang="en-US" sz="1500" b="1" kern="1200" dirty="0">
                <a:solidFill>
                  <a:srgbClr val="9CA3AF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Capacity, Barriers, and Enablers of SBC Implementation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3" y="3116417"/>
            <a:ext cx="7406640" cy="82296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92283" y="1305003"/>
            <a:ext cx="7064317" cy="1540440"/>
            <a:chOff x="333658" y="1430653"/>
            <a:chExt cx="6272917" cy="1540440"/>
          </a:xfrm>
        </p:grpSpPr>
        <p:grpSp>
          <p:nvGrpSpPr>
            <p:cNvPr id="16" name="Group 15"/>
            <p:cNvGrpSpPr/>
            <p:nvPr/>
          </p:nvGrpSpPr>
          <p:grpSpPr>
            <a:xfrm>
              <a:off x="333658" y="1503588"/>
              <a:ext cx="5609899" cy="1467505"/>
              <a:chOff x="357839" y="1427092"/>
              <a:chExt cx="5609899" cy="146750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57839" y="1427092"/>
                <a:ext cx="1005840" cy="1405950"/>
                <a:chOff x="357839" y="1427092"/>
                <a:chExt cx="1005840" cy="1405950"/>
              </a:xfrm>
            </p:grpSpPr>
            <p:pic>
              <p:nvPicPr>
                <p:cNvPr id="7" name="Content Placeholder 10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7839" y="1427092"/>
                  <a:ext cx="1005840" cy="1005840"/>
                </a:xfrm>
                <a:prstGeom prst="rect">
                  <a:avLst/>
                </a:prstGeom>
              </p:spPr>
            </p:pic>
            <p:sp>
              <p:nvSpPr>
                <p:cNvPr id="9" name="TextBox 8"/>
                <p:cNvSpPr txBox="1"/>
                <p:nvPr/>
              </p:nvSpPr>
              <p:spPr>
                <a:xfrm>
                  <a:off x="357839" y="2432932"/>
                  <a:ext cx="99097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latin typeface="Roboto Condensed" panose="020B0604020202020204" charset="0"/>
                      <a:ea typeface="Roboto Condensed" panose="020B0604020202020204" charset="0"/>
                    </a:rPr>
                    <a:t>Funding</a:t>
                  </a:r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1624141" y="1427092"/>
                <a:ext cx="1601721" cy="1467505"/>
                <a:chOff x="1624141" y="1427092"/>
                <a:chExt cx="1601721" cy="1467505"/>
              </a:xfrm>
            </p:grpSpPr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62456" y="1427092"/>
                  <a:ext cx="1068705" cy="1005840"/>
                </a:xfrm>
                <a:prstGeom prst="rect">
                  <a:avLst/>
                </a:prstGeom>
              </p:spPr>
            </p:pic>
            <p:sp>
              <p:nvSpPr>
                <p:cNvPr id="10" name="TextBox 9"/>
                <p:cNvSpPr txBox="1"/>
                <p:nvPr/>
              </p:nvSpPr>
              <p:spPr>
                <a:xfrm>
                  <a:off x="1624141" y="2432932"/>
                  <a:ext cx="160172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>
                      <a:latin typeface="Roboto Condensed" panose="020B0604020202020204" charset="0"/>
                      <a:ea typeface="Roboto Condensed" panose="020B0604020202020204" charset="0"/>
                    </a:rPr>
                    <a:t>Ethics</a:t>
                  </a:r>
                  <a:r>
                    <a:rPr lang="en-US" sz="2400" dirty="0"/>
                    <a:t> </a:t>
                  </a:r>
                  <a:r>
                    <a:rPr lang="en-US" sz="2000" dirty="0">
                      <a:latin typeface="Roboto Condensed" panose="020B0604020202020204" charset="0"/>
                      <a:ea typeface="Roboto Condensed" panose="020B0604020202020204" charset="0"/>
                    </a:rPr>
                    <a:t>Review</a:t>
                  </a:r>
                </a:p>
              </p:txBody>
            </p:sp>
          </p:grpSp>
          <p:sp>
            <p:nvSpPr>
              <p:cNvPr id="12" name="TextBox 11"/>
              <p:cNvSpPr txBox="1"/>
              <p:nvPr/>
            </p:nvSpPr>
            <p:spPr>
              <a:xfrm>
                <a:off x="4358595" y="2432932"/>
                <a:ext cx="16091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Roboto Condensed" panose="020B0604020202020204" charset="0"/>
                    <a:ea typeface="Roboto Condensed" panose="020B0604020202020204" charset="0"/>
                  </a:rPr>
                  <a:t>For support </a:t>
                </a:r>
              </a:p>
            </p:txBody>
          </p:sp>
        </p:grp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34413" y="1430653"/>
              <a:ext cx="3272162" cy="1005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1917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41</a:t>
            </a:fld>
            <a:endParaRPr dirty="0"/>
          </a:p>
        </p:txBody>
      </p:sp>
      <p:sp>
        <p:nvSpPr>
          <p:cNvPr id="503" name="Google Shape;503;p34"/>
          <p:cNvSpPr txBox="1">
            <a:spLocks noGrp="1"/>
          </p:cNvSpPr>
          <p:nvPr>
            <p:ph type="ctrTitle" idx="4294967295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0070C0"/>
                </a:solidFill>
              </a:rPr>
              <a:t>THANKS!</a:t>
            </a:r>
            <a:endParaRPr sz="6000" dirty="0">
              <a:solidFill>
                <a:srgbClr val="0070C0"/>
              </a:solidFill>
            </a:endParaRPr>
          </a:p>
        </p:txBody>
      </p:sp>
      <p:grpSp>
        <p:nvGrpSpPr>
          <p:cNvPr id="505" name="Google Shape;505;p34"/>
          <p:cNvGrpSpPr/>
          <p:nvPr/>
        </p:nvGrpSpPr>
        <p:grpSpPr>
          <a:xfrm>
            <a:off x="3996210" y="966817"/>
            <a:ext cx="1197664" cy="1126777"/>
            <a:chOff x="5972700" y="2330200"/>
            <a:chExt cx="411625" cy="387275"/>
          </a:xfrm>
        </p:grpSpPr>
        <p:sp>
          <p:nvSpPr>
            <p:cNvPr id="506" name="Google Shape;506;p3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8079285" y="4952100"/>
            <a:ext cx="10647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40467" y="3855233"/>
            <a:ext cx="295452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buClrTx/>
            </a:pPr>
            <a:r>
              <a:rPr lang="en-US" sz="1350" b="1" kern="1200" cap="all" dirty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+mn-cs"/>
              </a:rPr>
              <a:t>Building Robust SBC Systems</a:t>
            </a:r>
            <a:r>
              <a:rPr lang="x-none" sz="1350" b="1" kern="1200" cap="all" dirty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+mn-cs"/>
              </a:rPr>
              <a:t>!</a:t>
            </a:r>
            <a:endParaRPr lang="en-US" sz="1350" b="1" kern="1200" dirty="0">
              <a:solidFill>
                <a:prstClr val="black"/>
              </a:solidFill>
              <a:latin typeface="Tw Cen MT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86" y="976017"/>
            <a:ext cx="3021641" cy="14751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0"/>
            <a:ext cx="4660836" cy="5810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x-none" sz="2400" i="1" dirty="0"/>
              <a:t>Background</a:t>
            </a:r>
            <a:r>
              <a:rPr lang="en-US" sz="2400" i="1" dirty="0"/>
              <a:t> of SBC </a:t>
            </a:r>
            <a:r>
              <a:rPr lang="x-none" sz="2400" i="1" dirty="0">
                <a:solidFill>
                  <a:schemeClr val="tx1"/>
                </a:solidFill>
              </a:rPr>
              <a:t>    in </a:t>
            </a:r>
            <a:r>
              <a:rPr lang="en-US" sz="2400" i="1" dirty="0">
                <a:solidFill>
                  <a:schemeClr val="tx1"/>
                </a:solidFill>
              </a:rPr>
              <a:t>Ethiopia</a:t>
            </a:r>
            <a:r>
              <a:rPr lang="x-none" sz="2400" i="1" dirty="0">
                <a:solidFill>
                  <a:schemeClr val="tx1"/>
                </a:solidFill>
              </a:rPr>
              <a:t> ...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284411" y="778504"/>
            <a:ext cx="5100389" cy="923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SBC integration is strongest in health and nutrition </a:t>
            </a:r>
            <a:r>
              <a:rPr lang="en-US" sz="2400" dirty="0" smtClean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sectors</a:t>
            </a:r>
            <a:r>
              <a:rPr lang="en-US" sz="2400" dirty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  <a:cs typeface="Arial"/>
                <a:sym typeface="Arial"/>
              </a:rPr>
              <a:t>.</a:t>
            </a:r>
            <a:endParaRPr sz="2400" dirty="0">
              <a:solidFill>
                <a:srgbClr val="000000"/>
              </a:solidFill>
              <a:latin typeface="Roboto Condensed" panose="020B0604020202020204" charset="0"/>
              <a:ea typeface="Roboto Condensed" panose="020B0604020202020204" charset="0"/>
              <a:cs typeface="Arial"/>
              <a:sym typeface="Arial"/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8886571" y="4815401"/>
            <a:ext cx="257429" cy="1959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7262573" y="4951277"/>
            <a:ext cx="19641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10" y="1030236"/>
            <a:ext cx="3350064" cy="30175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2348" y="1798952"/>
            <a:ext cx="5090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Limited global data on SBC capacity; limited studies in SBC area</a:t>
            </a:r>
            <a:endParaRPr lang="x-none" sz="2400" dirty="0"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Roboto Condensed" panose="020B0604020202020204" charset="0"/>
              <a:ea typeface="Roboto Condensed" panose="020B060402020202020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Roboto Condensed" panose="020B0604020202020204" charset="0"/>
                <a:ea typeface="Roboto Condensed" panose="020B0604020202020204" charset="0"/>
              </a:rPr>
              <a:t>This study explores capacity, barriers, &amp; facilitators of SBC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16742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-81509"/>
            <a:ext cx="6746488" cy="7104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i="1" dirty="0"/>
              <a:t>Problem Statement: </a:t>
            </a:r>
            <a:r>
              <a:rPr lang="en-US" sz="2400" i="1" dirty="0">
                <a:solidFill>
                  <a:schemeClr val="tx1"/>
                </a:solidFill>
              </a:rPr>
              <a:t>Systemic Challenges</a:t>
            </a:r>
            <a:endParaRPr sz="2400" i="1" dirty="0">
              <a:solidFill>
                <a:schemeClr val="tx1"/>
              </a:solidFill>
            </a:endParaRPr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8913754" y="4835135"/>
            <a:ext cx="165331" cy="1695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7273865" y="4958154"/>
            <a:ext cx="18701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8419" y="593777"/>
            <a:ext cx="87353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2000" kern="12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The fragmentation of SBC implementation across </a:t>
            </a:r>
            <a:r>
              <a:rPr lang="en-US" sz="2000" kern="1200" dirty="0" smtClean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organizational and operational dimensions </a:t>
            </a:r>
            <a:r>
              <a:rPr lang="en-US" sz="2000" kern="12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  <a:cs typeface="+mn-cs"/>
              </a:rPr>
              <a:t>hinders sustainable behavioral outcomes.</a:t>
            </a:r>
            <a:endParaRPr lang="en-US" sz="2000" kern="1200" dirty="0">
              <a:solidFill>
                <a:prstClr val="black"/>
              </a:solidFill>
              <a:latin typeface="Roboto Condensed" panose="020B0604020202020204" charset="0"/>
              <a:ea typeface="Roboto Condensed" panose="020B0604020202020204" charset="0"/>
              <a:cs typeface="+mn-cs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659345"/>
              </p:ext>
            </p:extLst>
          </p:nvPr>
        </p:nvGraphicFramePr>
        <p:xfrm>
          <a:off x="261085" y="1415339"/>
          <a:ext cx="8735334" cy="2108200"/>
        </p:xfrm>
        <a:graphic>
          <a:graphicData uri="http://schemas.openxmlformats.org/drawingml/2006/table">
            <a:tbl>
              <a:tblPr firstRow="1" bandRow="1"/>
              <a:tblGrid>
                <a:gridCol w="1612871">
                  <a:extLst>
                    <a:ext uri="{9D8B030D-6E8A-4147-A177-3AD203B41FA5}">
                      <a16:colId xmlns="" xmlns:a16="http://schemas.microsoft.com/office/drawing/2014/main" val="4292140002"/>
                    </a:ext>
                  </a:extLst>
                </a:gridCol>
                <a:gridCol w="5542844">
                  <a:extLst>
                    <a:ext uri="{9D8B030D-6E8A-4147-A177-3AD203B41FA5}">
                      <a16:colId xmlns="" xmlns:a16="http://schemas.microsoft.com/office/drawing/2014/main" val="1647723906"/>
                    </a:ext>
                  </a:extLst>
                </a:gridCol>
                <a:gridCol w="1579619">
                  <a:extLst>
                    <a:ext uri="{9D8B030D-6E8A-4147-A177-3AD203B41FA5}">
                      <a16:colId xmlns="" xmlns:a16="http://schemas.microsoft.com/office/drawing/2014/main" val="102239386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r>
                        <a:rPr lang="en-US" sz="1800" b="1" u="none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Dimension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r>
                        <a:rPr lang="en-US" sz="1800" b="1" u="none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Status &amp; Key</a:t>
                      </a:r>
                      <a:r>
                        <a:rPr lang="x-none" sz="1800" b="1" u="none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 </a:t>
                      </a:r>
                      <a:r>
                        <a:rPr lang="en-US" sz="1800" b="1" u="none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Challenges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endParaRPr lang="en-US" sz="1800" b="1" u="none" dirty="0"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533740"/>
                  </a:ext>
                </a:extLst>
              </a:tr>
              <a:tr h="3708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Organizational &amp; Workforce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Weak institutional capacity, absence of dedicated SBC career paths, and high staff </a:t>
                      </a:r>
                      <a:r>
                        <a:rPr lang="en-US" sz="1600" dirty="0" smtClean="0">
                          <a:latin typeface="Roboto Condensed" panose="020B0604020202020204" charset="0"/>
                          <a:ea typeface="Roboto Condensed" panose="020B0604020202020204" charset="0"/>
                        </a:rPr>
                        <a:t>turnover.</a:t>
                      </a:r>
                      <a:endParaRPr lang="en-US" sz="1600" dirty="0"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endParaRPr lang="en-US" sz="1600" b="1" dirty="0">
                        <a:solidFill>
                          <a:schemeClr val="accent6"/>
                        </a:solidFill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11104244"/>
                  </a:ext>
                </a:extLst>
              </a:tr>
              <a:tr h="3708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r>
                        <a:rPr lang="en-US" sz="1600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Coordination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Fragmented multi-sectoral collaboration; activities driven by donor </a:t>
                      </a:r>
                      <a:r>
                        <a:rPr lang="en-US" sz="1600" dirty="0" smtClean="0">
                          <a:latin typeface="Roboto Condensed" panose="020B0604020202020204" charset="0"/>
                          <a:ea typeface="Roboto Condensed" panose="020B0604020202020204" charset="0"/>
                        </a:rPr>
                        <a:t>priorities.</a:t>
                      </a:r>
                      <a:endParaRPr lang="en-US" sz="1600" dirty="0"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Roboto Condensed" panose="020B0604020202020204" charset="0"/>
                          <a:ea typeface="Roboto Condensed" panose="020B0604020202020204" charset="0"/>
                        </a:rPr>
                        <a:t> 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56878335"/>
                  </a:ext>
                </a:extLst>
              </a:tr>
              <a:tr h="3708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r>
                        <a:rPr lang="en-US" sz="1600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Evidence &amp; Monitoring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Insufficient </a:t>
                      </a:r>
                      <a:r>
                        <a:rPr lang="en-US" sz="1600" dirty="0" smtClean="0">
                          <a:latin typeface="Roboto Condensed" panose="020B0604020202020204" charset="0"/>
                          <a:ea typeface="Roboto Condensed" panose="020B0604020202020204" charset="0"/>
                        </a:rPr>
                        <a:t>research on behavioral drivers; </a:t>
                      </a:r>
                      <a:r>
                        <a:rPr lang="en-US" sz="1600" dirty="0">
                          <a:latin typeface="Roboto Condensed" panose="020B0604020202020204" charset="0"/>
                          <a:ea typeface="Roboto Condensed" panose="020B0604020202020204" charset="0"/>
                        </a:rPr>
                        <a:t>monitoring systems over-emphasize </a:t>
                      </a:r>
                      <a:r>
                        <a:rPr lang="en-US" sz="1600" dirty="0" smtClean="0">
                          <a:latin typeface="Roboto Condensed" panose="020B0604020202020204" charset="0"/>
                          <a:ea typeface="Roboto Condensed" panose="020B0604020202020204" charset="0"/>
                        </a:rPr>
                        <a:t>outputs.</a:t>
                      </a:r>
                      <a:endParaRPr lang="en-US" sz="1600" dirty="0"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Tw Cen MT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Roboto Condensed" panose="020B0604020202020204" charset="0"/>
                          <a:ea typeface="Roboto Condensed" panose="020B0604020202020204" charset="0"/>
                        </a:rPr>
                        <a:t> 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69325155"/>
                  </a:ext>
                </a:extLst>
              </a:tr>
            </a:tbl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319756" y="1726627"/>
            <a:ext cx="8452660" cy="2040752"/>
            <a:chOff x="273651" y="1534767"/>
            <a:chExt cx="6485566" cy="2296001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273651" y="3769352"/>
              <a:ext cx="6485566" cy="61416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 flipV="1">
              <a:off x="273651" y="1534767"/>
              <a:ext cx="6485566" cy="61416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27" name="Rectangle 26"/>
          <p:cNvSpPr/>
          <p:nvPr/>
        </p:nvSpPr>
        <p:spPr>
          <a:xfrm>
            <a:off x="178418" y="3841772"/>
            <a:ext cx="87353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latin typeface="Roboto Condensed" panose="020B0604020202020204" charset="0"/>
                <a:ea typeface="Roboto Condensed" panose="020B0604020202020204" charset="0"/>
              </a:rPr>
              <a:t>The Ethiopian SBC ecosystem is at a bottleneck. Systemic barriers are rooted in structural fragmentation </a:t>
            </a:r>
            <a:r>
              <a:rPr lang="en-US" sz="2000" b="1" dirty="0" smtClean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</a:rPr>
              <a:t>rather </a:t>
            </a:r>
            <a:r>
              <a:rPr lang="en-US" sz="2000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</a:rPr>
              <a:t>than just funding shortages</a:t>
            </a:r>
            <a:r>
              <a:rPr lang="en-US" sz="1600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866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062" y="566741"/>
            <a:ext cx="6309811" cy="403094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1682" y="71425"/>
            <a:ext cx="7772996" cy="52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en-US" sz="2400" dirty="0"/>
              <a:t>Study Aim </a:t>
            </a:r>
            <a:r>
              <a:rPr lang="en-US" sz="2400" dirty="0" smtClean="0"/>
              <a:t>: </a:t>
            </a:r>
            <a:r>
              <a:rPr lang="en-US" sz="2400" dirty="0">
                <a:solidFill>
                  <a:schemeClr val="tx1"/>
                </a:solidFill>
                <a:highlight>
                  <a:srgbClr val="008080"/>
                </a:highlight>
              </a:rPr>
              <a:t>Research Questions and objective</a:t>
            </a:r>
          </a:p>
        </p:txBody>
      </p:sp>
      <p:sp>
        <p:nvSpPr>
          <p:cNvPr id="8" name="Rectangle 7"/>
          <p:cNvSpPr/>
          <p:nvPr/>
        </p:nvSpPr>
        <p:spPr>
          <a:xfrm>
            <a:off x="90311" y="702324"/>
            <a:ext cx="25675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     </a:t>
            </a:r>
            <a:r>
              <a:rPr lang="x-none" sz="20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Aimed </a:t>
            </a:r>
            <a:endParaRPr lang="en-US" sz="2000" b="1" dirty="0">
              <a:solidFill>
                <a:srgbClr val="1A2F4B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r>
              <a:rPr lang="en-US" sz="20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To</a:t>
            </a:r>
            <a:r>
              <a:rPr lang="x-none" sz="20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20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assess the capacities, barriers, and enablers of SBC among selected implementing organizations in </a:t>
            </a:r>
            <a:r>
              <a:rPr lang="en-US" sz="2000" dirty="0" smtClean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Ethiopia.</a:t>
            </a:r>
            <a:endParaRPr lang="en-US" sz="2000" dirty="0">
              <a:solidFill>
                <a:srgbClr val="FF0000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85258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4392" y="9457"/>
            <a:ext cx="7572044" cy="521825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                                </a:t>
            </a:r>
            <a:r>
              <a:rPr lang="en-US" sz="2800" dirty="0" smtClean="0">
                <a:solidFill>
                  <a:schemeClr val="tx1"/>
                </a:solidFill>
              </a:rPr>
              <a:t>Methods and Materials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 dirty="0"/>
          </a:p>
        </p:txBody>
      </p:sp>
      <p:sp>
        <p:nvSpPr>
          <p:cNvPr id="6" name="Rectangle 5"/>
          <p:cNvSpPr/>
          <p:nvPr/>
        </p:nvSpPr>
        <p:spPr>
          <a:xfrm>
            <a:off x="140198" y="560331"/>
            <a:ext cx="85298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</a:rPr>
              <a:t>Study Design: Exploratory </a:t>
            </a:r>
            <a:r>
              <a:rPr lang="en-US" sz="2000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</a:rPr>
              <a:t>qualitative study </a:t>
            </a:r>
            <a:r>
              <a:rPr lang="en-US" sz="2000" dirty="0" smtClean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from</a:t>
            </a:r>
            <a:r>
              <a:rPr lang="en-US" sz="20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 </a:t>
            </a:r>
            <a:r>
              <a:rPr lang="en-US" sz="2000" b="1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</a:rPr>
              <a:t>November to December 2025</a:t>
            </a:r>
            <a:endParaRPr lang="en-US" sz="20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2458"/>
              </p:ext>
            </p:extLst>
          </p:nvPr>
        </p:nvGraphicFramePr>
        <p:xfrm>
          <a:off x="140198" y="1016801"/>
          <a:ext cx="8836534" cy="3449325"/>
        </p:xfrm>
        <a:graphic>
          <a:graphicData uri="http://schemas.openxmlformats.org/drawingml/2006/table">
            <a:tbl>
              <a:tblPr/>
              <a:tblGrid>
                <a:gridCol w="2253046">
                  <a:extLst>
                    <a:ext uri="{9D8B030D-6E8A-4147-A177-3AD203B41FA5}">
                      <a16:colId xmlns="" xmlns:a16="http://schemas.microsoft.com/office/drawing/2014/main" val="2385581548"/>
                    </a:ext>
                  </a:extLst>
                </a:gridCol>
                <a:gridCol w="6583488">
                  <a:extLst>
                    <a:ext uri="{9D8B030D-6E8A-4147-A177-3AD203B41FA5}">
                      <a16:colId xmlns="" xmlns:a16="http://schemas.microsoft.com/office/drawing/2014/main" val="680263326"/>
                    </a:ext>
                  </a:extLst>
                </a:gridCol>
              </a:tblGrid>
              <a:tr h="441944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rgbClr val="FFFFFF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Method Component</a:t>
                      </a:r>
                    </a:p>
                  </a:txBody>
                  <a:tcPr marL="125891" marR="125891" marT="100713" marB="100713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F4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rgbClr val="FFFFFF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Detailed Implementation</a:t>
                      </a:r>
                    </a:p>
                  </a:txBody>
                  <a:tcPr marL="125891" marR="125891" marT="100713" marB="100713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F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2220245"/>
                  </a:ext>
                </a:extLst>
              </a:tr>
              <a:tr h="785482">
                <a:tc>
                  <a:txBody>
                    <a:bodyPr/>
                    <a:lstStyle/>
                    <a:p>
                      <a:pPr fontAlgn="t"/>
                      <a:r>
                        <a:rPr lang="en-US" sz="1600" b="0" dirty="0">
                          <a:solidFill>
                            <a:srgbClr val="1A2F4B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Sampling Strategy</a:t>
                      </a:r>
                    </a:p>
                    <a:p>
                      <a:pPr fontAlgn="t"/>
                      <a:endParaRPr lang="en-US" sz="1600" b="0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  <a:p>
                      <a:pPr fontAlgn="t"/>
                      <a:endParaRPr lang="en-US" sz="1600" b="0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Maximum variation sampling </a:t>
                      </a:r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of </a:t>
                      </a:r>
                      <a:r>
                        <a:rPr lang="en-US" sz="1600" b="1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44 </a:t>
                      </a:r>
                      <a:r>
                        <a:rPr lang="en-US" sz="1600" b="1" dirty="0" smtClean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organizations</a:t>
                      </a:r>
                      <a:r>
                        <a:rPr lang="en-US" sz="1600" b="0" dirty="0" smtClean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.</a:t>
                      </a:r>
                    </a:p>
                    <a:p>
                      <a:pPr fontAlgn="t"/>
                      <a:r>
                        <a:rPr lang="en-US" sz="1600" dirty="0" smtClean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Sector </a:t>
                      </a:r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representation e.g. Gender, WASH, </a:t>
                      </a:r>
                      <a:r>
                        <a:rPr lang="en-US" sz="1600" dirty="0" smtClean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Nutrition </a:t>
                      </a:r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etc..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Information saturation </a:t>
                      </a:r>
                      <a:r>
                        <a:rPr lang="en-US" sz="1600" dirty="0" smtClean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applied.</a:t>
                      </a:r>
                      <a:endParaRPr lang="en-US" sz="1600" dirty="0">
                        <a:solidFill>
                          <a:srgbClr val="37415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07162070"/>
                  </a:ext>
                </a:extLst>
              </a:tr>
              <a:tr h="586326">
                <a:tc>
                  <a:txBody>
                    <a:bodyPr/>
                    <a:lstStyle/>
                    <a:p>
                      <a:pPr fontAlgn="t"/>
                      <a:r>
                        <a:rPr lang="en-US" sz="1600" b="0" dirty="0">
                          <a:solidFill>
                            <a:srgbClr val="1A2F4B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Capacity Assessment</a:t>
                      </a: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30 organizations</a:t>
                      </a:r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 evaluated using a structured checklist adapted from the </a:t>
                      </a:r>
                      <a:r>
                        <a:rPr lang="en-US" sz="1600" i="1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C-Change SBCC</a:t>
                      </a:r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.</a:t>
                      </a: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8527547"/>
                  </a:ext>
                </a:extLst>
              </a:tr>
              <a:tr h="586326">
                <a:tc>
                  <a:txBody>
                    <a:bodyPr/>
                    <a:lstStyle/>
                    <a:p>
                      <a:pPr fontAlgn="t"/>
                      <a:r>
                        <a:rPr lang="en-US" sz="1600" b="0" dirty="0">
                          <a:solidFill>
                            <a:srgbClr val="1A2F4B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Primary Data Collection</a:t>
                      </a: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Conducted </a:t>
                      </a:r>
                      <a:r>
                        <a:rPr lang="en-US" sz="1600" b="1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26 IDI</a:t>
                      </a:r>
                      <a:r>
                        <a:rPr lang="x-none" sz="1600" b="1" baseline="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and </a:t>
                      </a:r>
                      <a:r>
                        <a:rPr lang="en-US" sz="1600" b="1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18 KII</a:t>
                      </a:r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 with SBC practitioners, program implementers, and senior </a:t>
                      </a:r>
                      <a:r>
                        <a:rPr lang="en-US" sz="1600" dirty="0" smtClean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representatives.</a:t>
                      </a:r>
                      <a:endParaRPr lang="en-US" sz="1600" dirty="0">
                        <a:solidFill>
                          <a:srgbClr val="37415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47574226"/>
                  </a:ext>
                </a:extLst>
              </a:tr>
              <a:tr h="631941">
                <a:tc>
                  <a:txBody>
                    <a:bodyPr/>
                    <a:lstStyle/>
                    <a:p>
                      <a:pPr fontAlgn="t"/>
                      <a:r>
                        <a:rPr lang="en-US" sz="1600" b="0" dirty="0">
                          <a:solidFill>
                            <a:srgbClr val="1A2F4B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Analytical </a:t>
                      </a:r>
                      <a:r>
                        <a:rPr lang="en-US" sz="1600" b="0" dirty="0" smtClean="0">
                          <a:solidFill>
                            <a:srgbClr val="1A2F4B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method</a:t>
                      </a:r>
                      <a:endParaRPr lang="en-US" sz="1600" b="0" dirty="0">
                        <a:solidFill>
                          <a:srgbClr val="1A2F4B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Thematic analysis </a:t>
                      </a:r>
                      <a:r>
                        <a:rPr lang="en-US" sz="1600" dirty="0" smtClean="0">
                          <a:solidFill>
                            <a:srgbClr val="37415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was done</a:t>
                      </a:r>
                      <a:endParaRPr lang="en-US" sz="1600" dirty="0">
                        <a:solidFill>
                          <a:srgbClr val="37415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125891" marR="125891" marT="100713" marB="100713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665872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7961123" y="5095072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58921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53713" cy="521825"/>
          </a:xfrm>
        </p:spPr>
        <p:txBody>
          <a:bodyPr/>
          <a:lstStyle/>
          <a:p>
            <a:r>
              <a:rPr lang="en-US" sz="2400" dirty="0"/>
              <a:t>Sampling and Participants</a:t>
            </a:r>
            <a:r>
              <a:rPr lang="x-none" sz="2400" dirty="0"/>
              <a:t>: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x-none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 Multi-sectoral Representation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28656"/>
              </p:ext>
            </p:extLst>
          </p:nvPr>
        </p:nvGraphicFramePr>
        <p:xfrm>
          <a:off x="210725" y="1147540"/>
          <a:ext cx="8442987" cy="3255160"/>
        </p:xfrm>
        <a:graphic>
          <a:graphicData uri="http://schemas.openxmlformats.org/drawingml/2006/table">
            <a:tbl>
              <a:tblPr/>
              <a:tblGrid>
                <a:gridCol w="3225061">
                  <a:extLst>
                    <a:ext uri="{9D8B030D-6E8A-4147-A177-3AD203B41FA5}">
                      <a16:colId xmlns="" xmlns:a16="http://schemas.microsoft.com/office/drawing/2014/main" val="3119489538"/>
                    </a:ext>
                  </a:extLst>
                </a:gridCol>
                <a:gridCol w="5217926">
                  <a:extLst>
                    <a:ext uri="{9D8B030D-6E8A-4147-A177-3AD203B41FA5}">
                      <a16:colId xmlns="" xmlns:a16="http://schemas.microsoft.com/office/drawing/2014/main" val="743800671"/>
                    </a:ext>
                  </a:extLst>
                </a:gridCol>
              </a:tblGrid>
              <a:tr h="439772">
                <a:tc>
                  <a:txBody>
                    <a:bodyPr/>
                    <a:lstStyle/>
                    <a:p>
                      <a:pPr algn="l"/>
                      <a:r>
                        <a:rPr lang="en-US" sz="1800" b="1" cap="all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Organization Category</a:t>
                      </a:r>
                    </a:p>
                  </a:txBody>
                  <a:tcPr marL="70259" marR="70259" marT="105388" marB="105388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cap="all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Key Representatives Included</a:t>
                      </a:r>
                    </a:p>
                  </a:txBody>
                  <a:tcPr marL="70259" marR="70259" marT="105388" marB="105388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03267101"/>
                  </a:ext>
                </a:extLst>
              </a:tr>
              <a:tr h="468875">
                <a:tc>
                  <a:txBody>
                    <a:bodyPr/>
                    <a:lstStyle/>
                    <a:p>
                      <a:pPr fontAlgn="t"/>
                      <a:r>
                        <a:rPr lang="en-US" sz="1800" b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Government Sector</a:t>
                      </a: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Ministries</a:t>
                      </a:r>
                      <a:r>
                        <a:rPr lang="x-none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 (MoWSA</a:t>
                      </a:r>
                      <a:r>
                        <a:rPr lang="x-none" sz="1800" dirty="0" smtClean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, </a:t>
                      </a:r>
                      <a:r>
                        <a:rPr lang="x-none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MOE, MOH) &amp;</a:t>
                      </a:r>
                      <a:r>
                        <a:rPr lang="en-US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 Regional Health Bureaus</a:t>
                      </a: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280267"/>
                  </a:ext>
                </a:extLst>
              </a:tr>
              <a:tr h="468875">
                <a:tc>
                  <a:txBody>
                    <a:bodyPr/>
                    <a:lstStyle/>
                    <a:p>
                      <a:pPr fontAlgn="t"/>
                      <a:r>
                        <a:rPr lang="en-US" sz="1800" b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Development Partners</a:t>
                      </a: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UN Agencies, International &amp; Local NGOs</a:t>
                      </a: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9825708"/>
                  </a:ext>
                </a:extLst>
              </a:tr>
              <a:tr h="468875">
                <a:tc>
                  <a:txBody>
                    <a:bodyPr/>
                    <a:lstStyle/>
                    <a:p>
                      <a:pPr fontAlgn="t"/>
                      <a:r>
                        <a:rPr lang="en-US" sz="1800" b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Civil Society</a:t>
                      </a: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C</a:t>
                      </a:r>
                      <a:r>
                        <a:rPr lang="x-none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ommunity</a:t>
                      </a:r>
                      <a:r>
                        <a:rPr lang="x-none" sz="1800" baseline="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 and </a:t>
                      </a:r>
                      <a:r>
                        <a:rPr lang="en-US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Faith-Based Organizations 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A2F4B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Segoe UI" panose="020B0502040204020203" pitchFamily="34" charset="0"/>
                        </a:rPr>
                        <a:t>(CBOs/FBOs</a:t>
                      </a:r>
                      <a:r>
                        <a:rPr lang="en-US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)</a:t>
                      </a: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90972521"/>
                  </a:ext>
                </a:extLst>
              </a:tr>
              <a:tr h="506404">
                <a:tc>
                  <a:txBody>
                    <a:bodyPr/>
                    <a:lstStyle/>
                    <a:p>
                      <a:pPr fontAlgn="t"/>
                      <a:r>
                        <a:rPr lang="en-US" sz="1800" b="1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Private Sector</a:t>
                      </a: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Private </a:t>
                      </a:r>
                      <a:r>
                        <a:rPr lang="x-none" sz="1800" dirty="0"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sector working on SBC</a:t>
                      </a:r>
                      <a:endParaRPr lang="en-US" sz="18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70259" marR="70259" marT="140518" marB="140518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2404010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10726" y="659588"/>
            <a:ext cx="58401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1A2F4B"/>
                </a:solidFill>
                <a:latin typeface="Roboto Condensed" panose="020B0604020202020204" charset="0"/>
                <a:ea typeface="Roboto Condensed" panose="020B0604020202020204" charset="0"/>
                <a:cs typeface="Segoe UI" panose="020B0502040204020203" pitchFamily="34" charset="0"/>
              </a:rPr>
              <a:t>Participant Composition by Organization Type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9021" y="4944699"/>
            <a:ext cx="20853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 algn="just">
              <a:spcBef>
                <a:spcPts val="600"/>
              </a:spcBef>
              <a:buClr>
                <a:srgbClr val="C7D3E6"/>
              </a:buClr>
              <a:buSzPts val="2000"/>
            </a:pPr>
            <a:r>
              <a:rPr lang="en-US" sz="1000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	www.ehepa.org</a:t>
            </a:r>
            <a:endParaRPr lang="en-US" sz="1600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42235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1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2799</TotalTime>
  <Words>3955</Words>
  <Application>Microsoft Office PowerPoint</Application>
  <PresentationFormat>On-screen Show (16:9)</PresentationFormat>
  <Paragraphs>561</Paragraphs>
  <Slides>41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Roboto Condensed Light</vt:lpstr>
      <vt:lpstr>Tw Cen MT</vt:lpstr>
      <vt:lpstr>Georgia</vt:lpstr>
      <vt:lpstr>Symbol</vt:lpstr>
      <vt:lpstr>Segoe UI</vt:lpstr>
      <vt:lpstr>Roboto Condensed</vt:lpstr>
      <vt:lpstr>Arvo</vt:lpstr>
      <vt:lpstr>Times New Roman</vt:lpstr>
      <vt:lpstr>Arial</vt:lpstr>
      <vt:lpstr>Wingdings</vt:lpstr>
      <vt:lpstr>Salerio template</vt:lpstr>
      <vt:lpstr>PowerPoint Presentation</vt:lpstr>
      <vt:lpstr>Presentation Outline</vt:lpstr>
      <vt:lpstr>Study Scope &amp; Expected Outcomes</vt:lpstr>
      <vt:lpstr>Background of SBC     in Ethiopia</vt:lpstr>
      <vt:lpstr>Background of SBC     in Ethiopia ...</vt:lpstr>
      <vt:lpstr>Problem Statement: Systemic Challenges</vt:lpstr>
      <vt:lpstr>PowerPoint Presentation</vt:lpstr>
      <vt:lpstr>                                Methods and Materials</vt:lpstr>
      <vt:lpstr>Sampling and Participants:  A Multi-sectoral Representation</vt:lpstr>
      <vt:lpstr>                                             Data Collection Tools:</vt:lpstr>
      <vt:lpstr>Rigor and Trustworthiness</vt:lpstr>
      <vt:lpstr>Study Findings</vt:lpstr>
      <vt:lpstr>Socio-demographic   Profile of Participants</vt:lpstr>
      <vt:lpstr>Key Findings:    Human Resources and Expertise</vt:lpstr>
      <vt:lpstr>Key Findings</vt:lpstr>
      <vt:lpstr>PowerPoint Presentation</vt:lpstr>
      <vt:lpstr>Strength in SBC Program.. </vt:lpstr>
      <vt:lpstr>Strength in SBC Program.. </vt:lpstr>
      <vt:lpstr>Theme 2. Barriers in SBC Programming  </vt:lpstr>
      <vt:lpstr>PowerPoint Presentation</vt:lpstr>
      <vt:lpstr>PowerPoint Presentation</vt:lpstr>
      <vt:lpstr>Theme 3. Enablers of SBC Program</vt:lpstr>
      <vt:lpstr>Enablers of SBC Program ...</vt:lpstr>
      <vt:lpstr>PowerPoint Presentation</vt:lpstr>
      <vt:lpstr>Theme 4. SBC Best Practices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Overall Organizational SBC Capacity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Acknowledgements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Milla1221</dc:creator>
  <cp:lastModifiedBy>Elias</cp:lastModifiedBy>
  <cp:revision>387</cp:revision>
  <dcterms:modified xsi:type="dcterms:W3CDTF">2026-08-28T07:35:10Z</dcterms:modified>
</cp:coreProperties>
</file>