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78" r:id="rId4"/>
    <p:sldId id="282" r:id="rId5"/>
    <p:sldId id="285" r:id="rId6"/>
    <p:sldId id="287" r:id="rId7"/>
    <p:sldId id="277" r:id="rId8"/>
    <p:sldId id="296" r:id="rId9"/>
    <p:sldId id="260" r:id="rId10"/>
    <p:sldId id="261" r:id="rId11"/>
    <p:sldId id="298" r:id="rId12"/>
    <p:sldId id="302" r:id="rId13"/>
    <p:sldId id="289" r:id="rId14"/>
    <p:sldId id="303" r:id="rId15"/>
    <p:sldId id="291" r:id="rId16"/>
    <p:sldId id="306" r:id="rId17"/>
    <p:sldId id="307" r:id="rId18"/>
    <p:sldId id="308" r:id="rId19"/>
    <p:sldId id="310" r:id="rId20"/>
    <p:sldId id="264" r:id="rId21"/>
    <p:sldId id="265" r:id="rId22"/>
    <p:sldId id="266" r:id="rId23"/>
    <p:sldId id="312" r:id="rId24"/>
    <p:sldId id="267" r:id="rId25"/>
    <p:sldId id="268" r:id="rId26"/>
    <p:sldId id="269" r:id="rId27"/>
    <p:sldId id="270" r:id="rId28"/>
    <p:sldId id="318" r:id="rId29"/>
    <p:sldId id="315" r:id="rId30"/>
    <p:sldId id="31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D91D7-E728-4460-8894-A000497E3055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6D9E5-B7C1-4BCE-B3F9-5A9566C47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551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4F609-8DCB-EAAD-DF12-99F4D2016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BCA567-A340-E452-3C29-7CF328E064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41B1B0-02B5-951F-A938-A0664146F7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18F3A6-E919-3ECC-364C-4253D6AB50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5273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10CA4-C82D-154E-7F58-8BFF6AB91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0248B0-D444-3B48-76F0-67A5CE484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772E29-AA60-08F7-6EAD-9BAAB4D4AE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3FDF3-EDFD-A1EF-8417-2CAD9A752D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98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55E90-0551-A6CB-4A35-6DF5F7205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5D0815-AA28-2B09-4312-EEAB936913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046CE0-0B75-536F-2C93-ED00A66F88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83182-B556-37CC-BF49-D25ACA9688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007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5D5CF-C89E-DED5-6540-5ECDF2784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8B73DF-0C18-B6A0-0CE8-D4AC05150A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AFE3E6-D9FC-C951-4FA6-779B1A9D9E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282A3-B16A-9586-14DB-523BB4BC01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48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54D27-197B-1F4D-24D4-F51148D33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1346A7-30D1-6AE1-7089-FE1BC7034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CE0A80-9C34-8CDE-888C-F47452A7A4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1E341-E0B0-11D8-7C65-73E0517AE2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20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D869C-2C9D-920A-CC4E-C96C6D4D6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E80917-D94A-311A-F357-7F39BEA19A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8BFDF-C551-ECF3-3A9C-43CD24DA0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114B-18E2-42A0-B2A2-3F9B522D58E0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1CC15-1F54-C7B9-0C0B-DE04CE1A6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811DF-E42F-063B-F9E1-2DA478E9A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F0A-6CEB-4BDF-A516-8B91F7589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40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EA648-1F54-2AC5-7876-3C2EB655A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ABD6D-9A98-5617-F4A3-688451491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B3825-E384-6226-ED32-D9E0250EA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114B-18E2-42A0-B2A2-3F9B522D58E0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FC0F07-BC62-99F8-32A7-F314280F3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D8B33-58AC-E540-CA80-73E2E65C3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F0A-6CEB-4BDF-A516-8B91F7589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873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6C690B-400E-9B3F-3315-E6B933D0B0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E21569-C858-DE62-E0C5-3B9A95573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19BFF-735B-6A87-D7F3-9FD57880F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114B-18E2-42A0-B2A2-3F9B522D58E0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D8021-A9D2-A0F3-64AB-81572EB5A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E2B3E-2F45-FE3B-0493-50BFD3176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F0A-6CEB-4BDF-A516-8B91F7589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75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851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BCFFF-69B2-8FB4-333F-0754BADD9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8824B-6EE3-3038-AF21-A10009935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8032EA-4AF7-F25B-E169-0D8D27C2D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114B-18E2-42A0-B2A2-3F9B522D58E0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F974A-9253-166C-15CD-41F1DCE36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6BB9B-A9DD-5A1A-7519-270B1529A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F0A-6CEB-4BDF-A516-8B91F7589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42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40D65-D779-1FEC-9973-8FC11168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9C01B9-C819-FD4F-590A-3620779D1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5D739-9661-30CD-8BC5-1BC6843F2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114B-18E2-42A0-B2A2-3F9B522D58E0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54837-1C1C-6DD3-AC61-309413F98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77D38-90F4-6EEC-08B8-77DF58B2F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F0A-6CEB-4BDF-A516-8B91F7589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887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79987-3A42-2770-A9CF-D19A2777B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83326-72C0-EB61-1B8F-0A13598C0D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82BC69-2A2D-B555-58FA-3B45CF2FCF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EF2ACA-6B31-AAFF-7F66-763BBE793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114B-18E2-42A0-B2A2-3F9B522D58E0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26420-2EDB-DF51-CA43-2C20EFFC0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0A2297-F6AA-1920-85E6-BC5EF7C91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F0A-6CEB-4BDF-A516-8B91F7589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0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CD056-777C-3F89-710C-798A65721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50ECE-47E7-6570-45CB-04F67928B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76C37-5567-F3CC-2E7D-6803E5A42C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2C7A46-9C2B-D598-7439-EA5C93023E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FF14C7-F0F1-03D7-AC9C-EEF7AA2E37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9E762A-2B92-C0AB-B906-61CACB25E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114B-18E2-42A0-B2A2-3F9B522D58E0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EF4D49-3A5E-5190-C229-DF0BF3FF1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D1B825-5C08-4C0D-4BC1-00EA68250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F0A-6CEB-4BDF-A516-8B91F7589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240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4344E-5A60-BAA1-0A3A-8794E32C1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092C7F-C027-4CAE-8D33-9946AA1B9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114B-18E2-42A0-B2A2-3F9B522D58E0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3D0644-A369-4B6A-E62E-32E370DCD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4E10BB-98EC-8BA4-BAAA-B9279AD0B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F0A-6CEB-4BDF-A516-8B91F7589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65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D31BEE-0798-A56C-58DD-5D26402E8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114B-18E2-42A0-B2A2-3F9B522D58E0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300CEE-2062-C9CB-99C1-3006A5045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527550-342D-781D-826A-B36268B86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F0A-6CEB-4BDF-A516-8B91F7589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949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64731-A19F-E2B4-3972-276973F6E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6FB6A-CC10-2267-7AB4-64E598A45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EF4776-9A57-15C0-60D5-B23764CD86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E5CED6-9AD4-6256-DDBF-D40E408CE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114B-18E2-42A0-B2A2-3F9B522D58E0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55D60B-FCF7-E97F-7B61-CBB3C6166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E5BD7-9099-79F7-BD6A-1DD0F640A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F0A-6CEB-4BDF-A516-8B91F7589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05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ED18E-5909-E776-5BF8-E9BBE07C8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4382F3-0B4F-B0E1-33AB-835B73D494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665B0A-D1AD-1725-F5E6-66F1510BD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6611C0-1586-5996-9EAE-A4D471EA8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114B-18E2-42A0-B2A2-3F9B522D58E0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502BE8-E8DF-A80A-F6B1-9D990D494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F0334C-3C72-1881-D753-261E1C773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6F0A-6CEB-4BDF-A516-8B91F7589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63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845CBA-854E-3FE4-6A81-34BD42177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1DDD6-DAA4-36B3-4773-E63BF3BAD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EDE88-AB8A-FEA7-1199-397005C3A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E114B-18E2-42A0-B2A2-3F9B522D58E0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0CB1D-0EA8-0C0E-A990-F19856925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0FD07-8A75-0BBA-0C05-1E7250AC9D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A6F0A-6CEB-4BDF-A516-8B91F7589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1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4"/>
          <p:cNvSpPr/>
          <p:nvPr/>
        </p:nvSpPr>
        <p:spPr>
          <a:xfrm>
            <a:off x="8610599" y="914400"/>
            <a:ext cx="2683933" cy="4297680"/>
          </a:xfrm>
          <a:prstGeom prst="roundRect">
            <a:avLst>
              <a:gd name="adj" fmla="val 7200"/>
            </a:avLst>
          </a:prstGeom>
          <a:solidFill>
            <a:srgbClr val="EAF3FF"/>
          </a:solidFill>
          <a:ln w="12700">
            <a:solidFill>
              <a:srgbClr val="CFE0F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hape 5"/>
          <p:cNvSpPr/>
          <p:nvPr/>
        </p:nvSpPr>
        <p:spPr>
          <a:xfrm>
            <a:off x="9080258" y="1167454"/>
            <a:ext cx="1755382" cy="460178"/>
          </a:xfrm>
          <a:prstGeom prst="roundRect">
            <a:avLst>
              <a:gd name="adj" fmla="val 18605"/>
            </a:avLst>
          </a:prstGeom>
          <a:solidFill>
            <a:srgbClr val="2F80ED"/>
          </a:solidFill>
          <a:ln w="12700">
            <a:solidFill>
              <a:srgbClr val="2F80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9115127" y="1143001"/>
            <a:ext cx="1647361" cy="46017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Evidence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10012680" y="1645920"/>
            <a:ext cx="0" cy="246888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0" name="Shape 8"/>
          <p:cNvSpPr/>
          <p:nvPr/>
        </p:nvSpPr>
        <p:spPr>
          <a:xfrm>
            <a:off x="9080258" y="1868354"/>
            <a:ext cx="1755382" cy="472510"/>
          </a:xfrm>
          <a:prstGeom prst="roundRect">
            <a:avLst>
              <a:gd name="adj" fmla="val 18605"/>
            </a:avLst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9115127" y="1868354"/>
            <a:ext cx="1720513" cy="472511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Co-creation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0012680" y="2359152"/>
            <a:ext cx="0" cy="246888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3" name="Shape 11"/>
          <p:cNvSpPr/>
          <p:nvPr/>
        </p:nvSpPr>
        <p:spPr>
          <a:xfrm>
            <a:off x="9080258" y="2618162"/>
            <a:ext cx="1755382" cy="435934"/>
          </a:xfrm>
          <a:prstGeom prst="roundRect">
            <a:avLst>
              <a:gd name="adj" fmla="val 18605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9080258" y="2618163"/>
            <a:ext cx="1682230" cy="39935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SBC Strategy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10012680" y="3072384"/>
            <a:ext cx="0" cy="246888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6" name="Shape 14"/>
          <p:cNvSpPr/>
          <p:nvPr/>
        </p:nvSpPr>
        <p:spPr>
          <a:xfrm>
            <a:off x="9115127" y="3319271"/>
            <a:ext cx="1720513" cy="448057"/>
          </a:xfrm>
          <a:prstGeom prst="roundRect">
            <a:avLst>
              <a:gd name="adj" fmla="val 18605"/>
            </a:avLst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5"/>
          <p:cNvSpPr/>
          <p:nvPr/>
        </p:nvSpPr>
        <p:spPr>
          <a:xfrm>
            <a:off x="9080258" y="3295695"/>
            <a:ext cx="1720513" cy="489921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 pitchFamily="34" charset="0"/>
                <a:ea typeface="Tw Cen MT"/>
                <a:cs typeface="Tw Cen MT"/>
              </a:rPr>
              <a:t>Implementation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10012680" y="3785616"/>
            <a:ext cx="0" cy="246888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9" name="Shape 17"/>
          <p:cNvSpPr/>
          <p:nvPr/>
        </p:nvSpPr>
        <p:spPr>
          <a:xfrm>
            <a:off x="9115127" y="4087367"/>
            <a:ext cx="1720513" cy="553880"/>
          </a:xfrm>
          <a:prstGeom prst="roundRect">
            <a:avLst>
              <a:gd name="adj" fmla="val 18605"/>
            </a:avLst>
          </a:prstGeom>
          <a:solidFill>
            <a:srgbClr val="F87171"/>
          </a:solidFill>
          <a:ln w="12700">
            <a:solidFill>
              <a:srgbClr val="F8717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8"/>
          <p:cNvSpPr/>
          <p:nvPr/>
        </p:nvSpPr>
        <p:spPr>
          <a:xfrm>
            <a:off x="9115127" y="4050791"/>
            <a:ext cx="1720513" cy="526497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Monitoring and Evaluation</a:t>
            </a:r>
            <a:endParaRPr lang="en-US" sz="1050" dirty="0"/>
          </a:p>
        </p:txBody>
      </p:sp>
      <p:pic>
        <p:nvPicPr>
          <p:cNvPr id="22" name="Image 1" descr="/mnt/data/extracted_SBCC strategy for School improvement plan Dec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8533" y="5490509"/>
            <a:ext cx="1234440" cy="77724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FD617B1-A836-72E5-8FE1-DDCF64A58F2C}"/>
              </a:ext>
            </a:extLst>
          </p:cNvPr>
          <p:cNvSpPr txBox="1"/>
          <p:nvPr/>
        </p:nvSpPr>
        <p:spPr>
          <a:xfrm>
            <a:off x="661266" y="929293"/>
            <a:ext cx="7304124" cy="1815882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Behavioral Insights for School Transformation: From Research and Community Co-Creation Workshops to SBC Strategy Implementation in South and Southwest Ethiopia</a:t>
            </a:r>
          </a:p>
        </p:txBody>
      </p:sp>
      <p:pic>
        <p:nvPicPr>
          <p:cNvPr id="24" name="Picture 23" descr="Mission Vision Values">
            <a:extLst>
              <a:ext uri="{FF2B5EF4-FFF2-40B4-BE49-F238E27FC236}">
                <a16:creationId xmlns:a16="http://schemas.microsoft.com/office/drawing/2014/main" id="{32A1EDED-5741-31E5-7572-A3C6154AF6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"/>
          <a:stretch>
            <a:fillRect/>
          </a:stretch>
        </p:blipFill>
        <p:spPr bwMode="auto">
          <a:xfrm>
            <a:off x="968904" y="5532120"/>
            <a:ext cx="1990725" cy="9601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Subtitle 2">
            <a:extLst>
              <a:ext uri="{FF2B5EF4-FFF2-40B4-BE49-F238E27FC236}">
                <a16:creationId xmlns:a16="http://schemas.microsoft.com/office/drawing/2014/main" id="{D1974B1B-21B5-A63A-841D-53AFAFCA2143}"/>
              </a:ext>
            </a:extLst>
          </p:cNvPr>
          <p:cNvSpPr txBox="1">
            <a:spLocks/>
          </p:cNvSpPr>
          <p:nvPr/>
        </p:nvSpPr>
        <p:spPr>
          <a:xfrm>
            <a:off x="7917759" y="5820823"/>
            <a:ext cx="3376773" cy="893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Tw Cen MT" panose="020B0602020104020603" pitchFamily="34" charset="0"/>
                <a:cs typeface="Tw Cen MT" panose="02020603050405020304" pitchFamily="18" charset="0"/>
              </a:rPr>
              <a:t>June 05, 2026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A68C63F-F2D2-D53E-DC19-4C8BFD7E2689}"/>
              </a:ext>
            </a:extLst>
          </p:cNvPr>
          <p:cNvSpPr txBox="1">
            <a:spLocks/>
          </p:cNvSpPr>
          <p:nvPr/>
        </p:nvSpPr>
        <p:spPr>
          <a:xfrm>
            <a:off x="2251485" y="3570041"/>
            <a:ext cx="3376773" cy="96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Tw Cen MT" panose="020B0602020104020603" pitchFamily="34" charset="0"/>
                <a:cs typeface="Tw Cen MT" panose="02020603050405020304" pitchFamily="18" charset="0"/>
              </a:rPr>
              <a:t>by </a:t>
            </a:r>
          </a:p>
          <a:p>
            <a:r>
              <a:rPr lang="en-US" dirty="0">
                <a:latin typeface="Tw Cen MT" panose="020B0602020104020603" pitchFamily="34" charset="0"/>
                <a:cs typeface="Tw Cen MT" panose="02020603050405020304" pitchFamily="18" charset="0"/>
              </a:rPr>
              <a:t> Tizita </a:t>
            </a:r>
            <a:r>
              <a:rPr lang="en-US" dirty="0" err="1">
                <a:latin typeface="Tw Cen MT" panose="020B0602020104020603" pitchFamily="34" charset="0"/>
                <a:cs typeface="Tw Cen MT" panose="02020603050405020304" pitchFamily="18" charset="0"/>
              </a:rPr>
              <a:t>Dengia</a:t>
            </a:r>
            <a:r>
              <a:rPr lang="en-US" dirty="0">
                <a:latin typeface="Tw Cen MT" panose="020B0602020104020603" pitchFamily="34" charset="0"/>
                <a:cs typeface="Tw Cen MT" panose="02020603050405020304" pitchFamily="18" charset="0"/>
              </a:rPr>
              <a:t> </a:t>
            </a:r>
          </a:p>
        </p:txBody>
      </p:sp>
      <p:sp>
        <p:nvSpPr>
          <p:cNvPr id="30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39"/>
            <a:ext cx="10132996" cy="582651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The “translation gap”: evidence must become a doable behavior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502920" y="1828799"/>
            <a:ext cx="1874520" cy="2979505"/>
          </a:xfrm>
          <a:prstGeom prst="roundRect">
            <a:avLst>
              <a:gd name="adj" fmla="val 3902"/>
            </a:avLst>
          </a:prstGeom>
          <a:solidFill>
            <a:srgbClr val="EAF3FF"/>
          </a:solidFill>
          <a:ln w="12700">
            <a:solidFill>
              <a:srgbClr val="CFE0F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502920" y="1828799"/>
            <a:ext cx="1874520" cy="538057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F80ED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Finding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02920" y="2661006"/>
            <a:ext cx="1810512" cy="2147283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 anchorCtr="0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Parents value education but rely on child labor during busy periods</a:t>
            </a:r>
            <a:endParaRPr lang="en-US" sz="1080" dirty="0"/>
          </a:p>
        </p:txBody>
      </p:sp>
      <p:sp>
        <p:nvSpPr>
          <p:cNvPr id="10" name="Shape 8"/>
          <p:cNvSpPr/>
          <p:nvPr/>
        </p:nvSpPr>
        <p:spPr>
          <a:xfrm>
            <a:off x="2496312" y="3268414"/>
            <a:ext cx="338328" cy="0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1" name="Shape 9"/>
          <p:cNvSpPr/>
          <p:nvPr/>
        </p:nvSpPr>
        <p:spPr>
          <a:xfrm>
            <a:off x="2834640" y="1828799"/>
            <a:ext cx="1874520" cy="2979503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E5EDF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/>
          <p:cNvSpPr/>
          <p:nvPr/>
        </p:nvSpPr>
        <p:spPr>
          <a:xfrm>
            <a:off x="2834640" y="1828800"/>
            <a:ext cx="1901952" cy="51350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Behavioral driver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883408" y="2821390"/>
            <a:ext cx="1825752" cy="19869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 anchorCtr="0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Immediate household needs overpower future learning benefits</a:t>
            </a:r>
            <a:endParaRPr lang="en-US" sz="1080" dirty="0"/>
          </a:p>
        </p:txBody>
      </p:sp>
      <p:sp>
        <p:nvSpPr>
          <p:cNvPr id="14" name="Shape 12"/>
          <p:cNvSpPr/>
          <p:nvPr/>
        </p:nvSpPr>
        <p:spPr>
          <a:xfrm>
            <a:off x="4736592" y="3268414"/>
            <a:ext cx="338328" cy="0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5" name="Shape 13"/>
          <p:cNvSpPr/>
          <p:nvPr/>
        </p:nvSpPr>
        <p:spPr>
          <a:xfrm>
            <a:off x="5166360" y="1828800"/>
            <a:ext cx="1874520" cy="2979504"/>
          </a:xfrm>
          <a:prstGeom prst="roundRect">
            <a:avLst>
              <a:gd name="adj" fmla="val 3902"/>
            </a:avLst>
          </a:prstGeom>
          <a:solidFill>
            <a:srgbClr val="FFF7E6"/>
          </a:solidFill>
          <a:ln w="12700">
            <a:solidFill>
              <a:srgbClr val="FDE7B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Text 14"/>
          <p:cNvSpPr/>
          <p:nvPr/>
        </p:nvSpPr>
        <p:spPr>
          <a:xfrm>
            <a:off x="5193792" y="1828800"/>
            <a:ext cx="1874520" cy="51350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59E0B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Target behavior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5166360" y="2821390"/>
            <a:ext cx="1810512" cy="19869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 anchorCtr="0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Reduce work pressure during school days; check child’s materials weekly</a:t>
            </a:r>
            <a:endParaRPr lang="en-US" sz="1080" dirty="0"/>
          </a:p>
        </p:txBody>
      </p:sp>
      <p:sp>
        <p:nvSpPr>
          <p:cNvPr id="18" name="Shape 16"/>
          <p:cNvSpPr/>
          <p:nvPr/>
        </p:nvSpPr>
        <p:spPr>
          <a:xfrm>
            <a:off x="7068312" y="3186222"/>
            <a:ext cx="338328" cy="0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9" name="Shape 17"/>
          <p:cNvSpPr/>
          <p:nvPr/>
        </p:nvSpPr>
        <p:spPr>
          <a:xfrm>
            <a:off x="7498080" y="1828799"/>
            <a:ext cx="1874520" cy="2979499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E5EDF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8"/>
          <p:cNvSpPr/>
          <p:nvPr/>
        </p:nvSpPr>
        <p:spPr>
          <a:xfrm>
            <a:off x="7525512" y="1828800"/>
            <a:ext cx="1810512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Support design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7498080" y="2673645"/>
            <a:ext cx="1901952" cy="213465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 anchorCtr="0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Local leader dialogue + parent tip card + peer family role model</a:t>
            </a:r>
            <a:endParaRPr lang="en-US" sz="1080" dirty="0"/>
          </a:p>
        </p:txBody>
      </p:sp>
      <p:sp>
        <p:nvSpPr>
          <p:cNvPr id="22" name="Shape 20"/>
          <p:cNvSpPr/>
          <p:nvPr/>
        </p:nvSpPr>
        <p:spPr>
          <a:xfrm>
            <a:off x="9491472" y="3249099"/>
            <a:ext cx="338328" cy="0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3" name="Shape 21"/>
          <p:cNvSpPr/>
          <p:nvPr/>
        </p:nvSpPr>
        <p:spPr>
          <a:xfrm>
            <a:off x="9829800" y="1828800"/>
            <a:ext cx="1874520" cy="2979504"/>
          </a:xfrm>
          <a:prstGeom prst="roundRect">
            <a:avLst>
              <a:gd name="adj" fmla="val 3902"/>
            </a:avLst>
          </a:prstGeom>
          <a:solidFill>
            <a:srgbClr val="ECFDF5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2"/>
          <p:cNvSpPr/>
          <p:nvPr/>
        </p:nvSpPr>
        <p:spPr>
          <a:xfrm>
            <a:off x="9829800" y="1828799"/>
            <a:ext cx="1859280" cy="391241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0B98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Action plan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829800" y="2673645"/>
            <a:ext cx="1859280" cy="2134651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 anchorCtr="0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Named owner, monthly forum, school/PTSA tracking</a:t>
            </a:r>
            <a:endParaRPr lang="en-US" sz="1080" dirty="0"/>
          </a:p>
        </p:txBody>
      </p:sp>
      <p:sp>
        <p:nvSpPr>
          <p:cNvPr id="26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24222" y="329747"/>
            <a:ext cx="10789920" cy="644653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Behavioral solutions</a:t>
            </a:r>
            <a:endParaRPr lang="en-US" sz="2900" dirty="0">
              <a:solidFill>
                <a:schemeClr val="bg1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640080" y="1874520"/>
            <a:ext cx="1828800" cy="384048"/>
          </a:xfrm>
          <a:prstGeom prst="rect">
            <a:avLst/>
          </a:prstGeom>
          <a:solidFill>
            <a:srgbClr val="2F7FB8"/>
          </a:solidFill>
          <a:ln/>
        </p:spPr>
        <p:txBody>
          <a:bodyPr wrap="square" lIns="1016" tIns="1016" rIns="1016" bIns="1016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Individual &amp; family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40080" y="2487167"/>
            <a:ext cx="1828800" cy="3143621"/>
          </a:xfrm>
          <a:prstGeom prst="rect">
            <a:avLst/>
          </a:prstGeom>
          <a:solidFill>
            <a:srgbClr val="FFFFFF"/>
          </a:solidFill>
          <a:ln>
            <a:solidFill>
              <a:srgbClr val="C9DCE7"/>
            </a:solidFill>
          </a:ln>
        </p:spPr>
        <p:txBody>
          <a:bodyPr wrap="square" lIns="1016" tIns="1016" rIns="1016" bIns="1016" rtlCol="0" anchor="t" anchorCtr="0">
            <a:normAutofit lnSpcReduction="10000"/>
          </a:bodyPr>
          <a:lstStyle/>
          <a:p>
            <a:r>
              <a:rPr lang="en-US" sz="1800" i="1" dirty="0">
                <a:latin typeface="Tw Cen MT"/>
                <a:ea typeface="Tw Cen MT"/>
                <a:cs typeface="Tw Cen MT"/>
              </a:rPr>
              <a:t>Equip parents &amp; children with knowledge, tools, and motivation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F2A36"/>
                </a:solidFill>
                <a:latin typeface="Tw Cen MT"/>
                <a:ea typeface="Tw Cen MT"/>
                <a:cs typeface="Tw Cen MT"/>
              </a:rPr>
              <a:t>Children set learning goals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Tw Cen MT"/>
                <a:ea typeface="Tw Cen MT"/>
                <a:cs typeface="Tw Cen MT"/>
              </a:rPr>
              <a:t>Role-model stories (educated community members)</a:t>
            </a:r>
          </a:p>
          <a:p>
            <a:r>
              <a:rPr lang="en-US" sz="1800" dirty="0">
                <a:solidFill>
                  <a:srgbClr val="1F2A36"/>
                </a:solidFill>
                <a:latin typeface="Tw Cen MT"/>
                <a:ea typeface="Tw Cen MT"/>
                <a:cs typeface="Tw Cen MT"/>
              </a:rPr>
              <a:t> 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2944368" y="1874520"/>
            <a:ext cx="1828800" cy="384048"/>
          </a:xfrm>
          <a:prstGeom prst="rect">
            <a:avLst/>
          </a:prstGeom>
          <a:solidFill>
            <a:srgbClr val="67C7D4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Interpersonal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944368" y="2487167"/>
            <a:ext cx="1828800" cy="3170659"/>
          </a:xfrm>
          <a:prstGeom prst="rect">
            <a:avLst/>
          </a:prstGeom>
          <a:solidFill>
            <a:srgbClr val="FFFFFF"/>
          </a:solidFill>
          <a:ln>
            <a:solidFill>
              <a:srgbClr val="C9DCE7"/>
            </a:solidFill>
          </a:ln>
        </p:spPr>
        <p:txBody>
          <a:bodyPr wrap="square" lIns="1016" tIns="1016" rIns="1016" bIns="1016" rtlCol="0" anchor="t" anchorCtr="0">
            <a:normAutofit/>
          </a:bodyPr>
          <a:lstStyle/>
          <a:p>
            <a:r>
              <a:rPr lang="en-US" sz="1800" i="1" dirty="0">
                <a:latin typeface="Tw Cen MT"/>
                <a:ea typeface="Tw Cen MT"/>
                <a:cs typeface="Tw Cen MT"/>
              </a:rPr>
              <a:t>Strengthen family and peer support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F2A36"/>
                </a:solidFill>
                <a:latin typeface="Tw Cen MT"/>
                <a:ea typeface="Tw Cen MT"/>
                <a:cs typeface="Tw Cen MT"/>
              </a:rPr>
              <a:t>Girls’ peer clubs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Tw Cen MT"/>
                <a:ea typeface="Tw Cen MT"/>
                <a:cs typeface="Tw Cen MT"/>
              </a:rPr>
              <a:t>“Parent of the Term” &amp; “Learning Champions” recognition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Tw Cen MT"/>
                <a:ea typeface="Tw Cen MT"/>
                <a:cs typeface="Tw Cen MT"/>
              </a:rPr>
              <a:t>Family mentorship</a:t>
            </a:r>
            <a:endParaRPr lang="en-US" dirty="0"/>
          </a:p>
          <a:p>
            <a:pPr marL="0" indent="0" algn="l">
              <a:buNone/>
            </a:pPr>
            <a:endParaRPr lang="en-US" sz="1150" dirty="0">
              <a:solidFill>
                <a:srgbClr val="1F2A36"/>
              </a:solidFill>
            </a:endParaRPr>
          </a:p>
          <a:p>
            <a:pPr marL="0" indent="0" algn="l">
              <a:buNone/>
            </a:pPr>
            <a:endParaRPr lang="en-US" sz="1150" dirty="0">
              <a:solidFill>
                <a:srgbClr val="1F2A36"/>
              </a:solidFill>
            </a:endParaRPr>
          </a:p>
          <a:p>
            <a:pPr marL="0" indent="0" algn="l">
              <a:buNone/>
            </a:pP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5248656" y="1874520"/>
            <a:ext cx="1828800" cy="384048"/>
          </a:xfrm>
          <a:prstGeom prst="rect">
            <a:avLst/>
          </a:prstGeom>
          <a:solidFill>
            <a:srgbClr val="83A95C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Community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082833" y="2487168"/>
            <a:ext cx="2160448" cy="3170658"/>
          </a:xfrm>
          <a:prstGeom prst="rect">
            <a:avLst/>
          </a:prstGeom>
          <a:solidFill>
            <a:srgbClr val="FFFFFF"/>
          </a:solidFill>
          <a:ln>
            <a:solidFill>
              <a:srgbClr val="C9DCE7"/>
            </a:solidFill>
          </a:ln>
        </p:spPr>
        <p:txBody>
          <a:bodyPr wrap="square" lIns="1016" tIns="1016" rIns="1016" bIns="1016" rtlCol="0" anchor="t" anchorCtr="0">
            <a:normAutofit fontScale="92500" lnSpcReduction="10000"/>
          </a:bodyPr>
          <a:lstStyle/>
          <a:p>
            <a:r>
              <a:rPr lang="en-US" sz="1600" i="1" dirty="0">
                <a:latin typeface="Tw Cen MT"/>
                <a:ea typeface="Tw Cen MT"/>
                <a:cs typeface="Tw Cen MT"/>
              </a:rPr>
              <a:t>Leverage trusted local structures &amp; norms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w Cen MT"/>
                <a:ea typeface="Tw Cen MT"/>
                <a:cs typeface="Tw Cen MT"/>
              </a:rPr>
              <a:t>Engage elders/religious leaders with sermon scripts, dialogue guides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w Cen MT"/>
                <a:ea typeface="Tw Cen MT"/>
                <a:cs typeface="Tw Cen MT"/>
              </a:rPr>
              <a:t>Use indigenous forums for dialogues on child marriage, disability stigma and work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w Cen MT"/>
                <a:ea typeface="Tw Cen MT"/>
                <a:cs typeface="Tw Cen MT"/>
              </a:rPr>
              <a:t>Parents’ Day festivals with transparent reporting &amp; public recognition</a:t>
            </a:r>
          </a:p>
        </p:txBody>
      </p:sp>
      <p:sp>
        <p:nvSpPr>
          <p:cNvPr id="14" name="Text 12"/>
          <p:cNvSpPr/>
          <p:nvPr/>
        </p:nvSpPr>
        <p:spPr>
          <a:xfrm>
            <a:off x="7552944" y="1874520"/>
            <a:ext cx="1828800" cy="384048"/>
          </a:xfrm>
          <a:prstGeom prst="rect">
            <a:avLst/>
          </a:prstGeom>
          <a:solidFill>
            <a:srgbClr val="F2B84B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Institutional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7552943" y="2487168"/>
            <a:ext cx="1994625" cy="3170658"/>
          </a:xfrm>
          <a:prstGeom prst="rect">
            <a:avLst/>
          </a:prstGeom>
          <a:solidFill>
            <a:srgbClr val="FFFFFF"/>
          </a:solidFill>
          <a:ln>
            <a:solidFill>
              <a:srgbClr val="C9DCE7"/>
            </a:solidFill>
          </a:ln>
        </p:spPr>
        <p:txBody>
          <a:bodyPr wrap="square" lIns="1016" tIns="1016" rIns="1016" bIns="1016" rtlCol="0" anchor="t" anchorCtr="0">
            <a:normAutofit lnSpcReduction="10000"/>
          </a:bodyPr>
          <a:lstStyle/>
          <a:p>
            <a:r>
              <a:rPr lang="en-US" sz="1800" i="1" dirty="0">
                <a:latin typeface="Tw Cen MT"/>
                <a:ea typeface="Tw Cen MT"/>
                <a:cs typeface="Tw Cen MT"/>
              </a:rPr>
              <a:t>Improve governance, accountability, and learning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Tw Cen MT"/>
                <a:ea typeface="Tw Cen MT"/>
                <a:cs typeface="Tw Cen MT"/>
              </a:rPr>
              <a:t>Reframe PTSA agendas: from fundraising to learning outcomes &amp; pedagogy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Tw Cen MT"/>
                <a:ea typeface="Tw Cen MT"/>
                <a:cs typeface="Tw Cen MT"/>
              </a:rPr>
              <a:t>Joint home visits by PTSA + kebele leaders to track dropouts</a:t>
            </a:r>
          </a:p>
        </p:txBody>
      </p:sp>
      <p:sp>
        <p:nvSpPr>
          <p:cNvPr id="16" name="Text 14"/>
          <p:cNvSpPr/>
          <p:nvPr/>
        </p:nvSpPr>
        <p:spPr>
          <a:xfrm>
            <a:off x="9857232" y="1874520"/>
            <a:ext cx="1828800" cy="384048"/>
          </a:xfrm>
          <a:prstGeom prst="rect">
            <a:avLst/>
          </a:prstGeom>
          <a:solidFill>
            <a:srgbClr val="E66B5B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Policy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9857232" y="2487167"/>
            <a:ext cx="1916952" cy="3182111"/>
          </a:xfrm>
          <a:prstGeom prst="rect">
            <a:avLst/>
          </a:prstGeom>
          <a:solidFill>
            <a:srgbClr val="FFFFFF"/>
          </a:solidFill>
          <a:ln>
            <a:solidFill>
              <a:srgbClr val="C9DCE7"/>
            </a:solidFill>
          </a:ln>
        </p:spPr>
        <p:txBody>
          <a:bodyPr wrap="square" lIns="1016" tIns="1016" rIns="1016" bIns="1016" rtlCol="0" anchor="t" anchorCtr="0">
            <a:normAutofit/>
          </a:bodyPr>
          <a:lstStyle/>
          <a:p>
            <a:r>
              <a:rPr lang="en-US" sz="1800" i="1" dirty="0">
                <a:latin typeface="Tw Cen MT"/>
                <a:ea typeface="Tw Cen MT"/>
                <a:cs typeface="Tw Cen MT"/>
              </a:rPr>
              <a:t>Create enabling conditions through systemic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Tw Cen MT"/>
                <a:ea typeface="Tw Cen MT"/>
                <a:cs typeface="Tw Cen MT"/>
              </a:rPr>
              <a:t>Institutionalize inclusive education policies (ramps, assistive devices, teacher training on </a:t>
            </a:r>
            <a:r>
              <a:rPr lang="en-US" sz="1800" dirty="0" err="1">
                <a:latin typeface="Tw Cen MT"/>
                <a:ea typeface="Tw Cen MT"/>
                <a:cs typeface="Tw Cen MT"/>
              </a:rPr>
              <a:t>CwD</a:t>
            </a:r>
            <a:r>
              <a:rPr lang="en-US" sz="1800" dirty="0">
                <a:latin typeface="Tw Cen MT"/>
                <a:ea typeface="Tw Cen MT"/>
                <a:cs typeface="Tw Cen MT"/>
              </a:rPr>
              <a:t>)</a:t>
            </a:r>
          </a:p>
        </p:txBody>
      </p:sp>
      <p:sp>
        <p:nvSpPr>
          <p:cNvPr id="18" name="Shape 16"/>
          <p:cNvSpPr/>
          <p:nvPr/>
        </p:nvSpPr>
        <p:spPr>
          <a:xfrm>
            <a:off x="798542" y="5772054"/>
            <a:ext cx="10515600" cy="0"/>
          </a:xfrm>
          <a:prstGeom prst="line">
            <a:avLst/>
          </a:prstGeom>
          <a:noFill/>
          <a:ln w="25400">
            <a:solidFill>
              <a:srgbClr val="163B5C"/>
            </a:solidFill>
            <a:prstDash val="solid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9" name="Text 17"/>
          <p:cNvSpPr/>
          <p:nvPr/>
        </p:nvSpPr>
        <p:spPr>
          <a:xfrm>
            <a:off x="838200" y="5913318"/>
            <a:ext cx="1115568" cy="292608"/>
          </a:xfrm>
          <a:prstGeom prst="rect">
            <a:avLst/>
          </a:prstGeom>
          <a:solidFill>
            <a:srgbClr val="2F7FB8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EASY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87396" y="5896557"/>
            <a:ext cx="1389888" cy="292608"/>
          </a:xfrm>
          <a:prstGeom prst="rect">
            <a:avLst/>
          </a:prstGeom>
          <a:solidFill>
            <a:srgbClr val="67C7D4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ATTRACTIVE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074920" y="5885070"/>
            <a:ext cx="1234440" cy="292608"/>
          </a:xfrm>
          <a:prstGeom prst="rect">
            <a:avLst/>
          </a:prstGeom>
          <a:solidFill>
            <a:srgbClr val="83A95C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SOCIAL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338779" y="5897303"/>
            <a:ext cx="1261872" cy="292608"/>
          </a:xfrm>
          <a:prstGeom prst="rect">
            <a:avLst/>
          </a:prstGeom>
          <a:solidFill>
            <a:srgbClr val="F2B84B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TRUSTED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9630070" y="5886283"/>
            <a:ext cx="1143000" cy="292608"/>
          </a:xfrm>
          <a:prstGeom prst="rect">
            <a:avLst/>
          </a:prstGeom>
          <a:solidFill>
            <a:srgbClr val="E66B5B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TIMELY</a:t>
            </a:r>
            <a:endParaRPr lang="en-US" sz="900" dirty="0"/>
          </a:p>
        </p:txBody>
      </p:sp>
      <p:sp>
        <p:nvSpPr>
          <p:cNvPr id="24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FA9360F-0A4B-CF6F-588C-1D6F3B905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990" y="1153952"/>
            <a:ext cx="4675970" cy="457850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B5705307-DEDB-9D3E-5F54-1125A7FCE6D5}"/>
              </a:ext>
            </a:extLst>
          </p:cNvPr>
          <p:cNvSpPr/>
          <p:nvPr/>
        </p:nvSpPr>
        <p:spPr>
          <a:xfrm>
            <a:off x="365760" y="141256"/>
            <a:ext cx="9921240" cy="655233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Co-creation</a:t>
            </a:r>
            <a:r>
              <a:rPr lang="en-US" sz="2400" b="1" dirty="0">
                <a:solidFill>
                  <a:schemeClr val="bg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: the bridge </a:t>
            </a:r>
            <a:r>
              <a:rPr lang="en-US" sz="2400" b="1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from evidence to action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B822C1BA-965C-7563-3490-82A820A37739}"/>
              </a:ext>
            </a:extLst>
          </p:cNvPr>
          <p:cNvSpPr/>
          <p:nvPr/>
        </p:nvSpPr>
        <p:spPr>
          <a:xfrm>
            <a:off x="460408" y="5789427"/>
            <a:ext cx="11271183" cy="655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Co-creation workshops made the evidence trustworthy, local and implementable</a:t>
            </a:r>
            <a:endParaRPr lang="en-US" sz="2800" dirty="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F7C21EEC-B8FD-4408-F1FA-9CB0A5240FBE}"/>
              </a:ext>
            </a:extLst>
          </p:cNvPr>
          <p:cNvSpPr/>
          <p:nvPr/>
        </p:nvSpPr>
        <p:spPr>
          <a:xfrm>
            <a:off x="654580" y="1553411"/>
            <a:ext cx="5889471" cy="1364329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 anchorCtr="0"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Tw Cen MT"/>
                <a:ea typeface="Tw Cen MT"/>
                <a:cs typeface="Tw Cen MT"/>
              </a:rPr>
              <a:t>The workshop was conducted to validate findings, build shared understanding, generate practical ideas, prioritize what matters most, and empower all voices in solution-building.</a:t>
            </a:r>
            <a:endParaRPr lang="en-US" dirty="0"/>
          </a:p>
        </p:txBody>
      </p:sp>
      <p:sp>
        <p:nvSpPr>
          <p:cNvPr id="12" name="Shape 5">
            <a:extLst>
              <a:ext uri="{FF2B5EF4-FFF2-40B4-BE49-F238E27FC236}">
                <a16:creationId xmlns:a16="http://schemas.microsoft.com/office/drawing/2014/main" id="{2C4B9A14-5620-AD53-50EC-4656863F1DAD}"/>
              </a:ext>
            </a:extLst>
          </p:cNvPr>
          <p:cNvSpPr/>
          <p:nvPr/>
        </p:nvSpPr>
        <p:spPr>
          <a:xfrm>
            <a:off x="718324" y="3192498"/>
            <a:ext cx="3256908" cy="489922"/>
          </a:xfrm>
          <a:prstGeom prst="roundRect">
            <a:avLst>
              <a:gd name="adj" fmla="val 23529"/>
            </a:avLst>
          </a:prstGeom>
          <a:solidFill>
            <a:srgbClr val="2878B5"/>
          </a:solidFill>
          <a:ln w="12700">
            <a:solidFill>
              <a:srgbClr val="2878B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6AD39A90-F882-A43B-ADDE-4ED0082F583C}"/>
              </a:ext>
            </a:extLst>
          </p:cNvPr>
          <p:cNvSpPr/>
          <p:nvPr/>
        </p:nvSpPr>
        <p:spPr>
          <a:xfrm>
            <a:off x="658249" y="3172878"/>
            <a:ext cx="3256908" cy="4899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40 participants per school</a:t>
            </a:r>
            <a:endParaRPr lang="en-US" sz="1000" dirty="0"/>
          </a:p>
        </p:txBody>
      </p:sp>
      <p:sp>
        <p:nvSpPr>
          <p:cNvPr id="16" name="Shape 7">
            <a:extLst>
              <a:ext uri="{FF2B5EF4-FFF2-40B4-BE49-F238E27FC236}">
                <a16:creationId xmlns:a16="http://schemas.microsoft.com/office/drawing/2014/main" id="{F00E32D6-4A4B-C6BC-3846-6A738395BF87}"/>
              </a:ext>
            </a:extLst>
          </p:cNvPr>
          <p:cNvSpPr/>
          <p:nvPr/>
        </p:nvSpPr>
        <p:spPr>
          <a:xfrm>
            <a:off x="4283577" y="3172878"/>
            <a:ext cx="1655064" cy="504123"/>
          </a:xfrm>
          <a:prstGeom prst="roundRect">
            <a:avLst>
              <a:gd name="adj" fmla="val 23529"/>
            </a:avLst>
          </a:prstGeom>
          <a:solidFill>
            <a:srgbClr val="62A87C"/>
          </a:solidFill>
          <a:ln w="12700">
            <a:solidFill>
              <a:srgbClr val="62A87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C3CE61A2-A4AF-54CB-85AF-B3669AFD1794}"/>
              </a:ext>
            </a:extLst>
          </p:cNvPr>
          <p:cNvSpPr/>
          <p:nvPr/>
        </p:nvSpPr>
        <p:spPr>
          <a:xfrm>
            <a:off x="4321049" y="3102742"/>
            <a:ext cx="1655064" cy="669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2 days per site</a:t>
            </a:r>
            <a:endParaRPr lang="en-US" sz="1000" dirty="0"/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AADA0B11-C49A-C1BC-14CB-4A780E4025B9}"/>
              </a:ext>
            </a:extLst>
          </p:cNvPr>
          <p:cNvSpPr/>
          <p:nvPr/>
        </p:nvSpPr>
        <p:spPr>
          <a:xfrm>
            <a:off x="658249" y="4224413"/>
            <a:ext cx="6043584" cy="156554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 anchorCtr="0"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Tw Cen MT"/>
                <a:ea typeface="Tw Cen MT"/>
                <a:cs typeface="Tw Cen MT"/>
              </a:rPr>
              <a:t>Participants included PTSA members, students, teachers, principals, WEO representatives, religious/clan leaders, women/youth groups, health extension workers, and representatives of people with disabilities.</a:t>
            </a:r>
            <a:endParaRPr lang="en-US" sz="1200" dirty="0"/>
          </a:p>
        </p:txBody>
      </p:sp>
      <p:sp>
        <p:nvSpPr>
          <p:cNvPr id="21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12</a:t>
            </a: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700A3C2F-FA7E-1837-4E5C-04BFDF1ED14C}"/>
              </a:ext>
            </a:extLst>
          </p:cNvPr>
          <p:cNvSpPr/>
          <p:nvPr/>
        </p:nvSpPr>
        <p:spPr>
          <a:xfrm>
            <a:off x="580119" y="869117"/>
            <a:ext cx="6247902" cy="5822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Co-creation with communities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31260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4111" y="100584"/>
            <a:ext cx="11544113" cy="722376"/>
          </a:xfrm>
          <a:prstGeom prst="rect">
            <a:avLst/>
          </a:prstGeom>
          <a:solidFill>
            <a:srgbClr val="002060"/>
          </a:solidFill>
          <a:ln w="12700">
            <a:solidFill>
              <a:srgbClr val="0B3D4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93776" y="25146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Co-creation </a:t>
            </a:r>
            <a:r>
              <a:rPr lang="en-US" sz="2400" b="1" dirty="0">
                <a:solidFill>
                  <a:srgbClr val="FFFFFF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workshop process (participatory co-design)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71577" y="1189234"/>
            <a:ext cx="3406473" cy="124265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25400" dist="127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610953" y="1220954"/>
            <a:ext cx="411480" cy="411480"/>
          </a:xfrm>
          <a:prstGeom prst="rect">
            <a:avLst/>
          </a:prstGeom>
          <a:solidFill>
            <a:srgbClr val="F2C94C"/>
          </a:solidFill>
          <a:ln>
            <a:solidFill>
              <a:srgbClr val="F2C94C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1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61809" y="1210810"/>
            <a:ext cx="2916241" cy="4864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Present study findings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16693" y="2055345"/>
            <a:ext cx="3161357" cy="230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B5563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Common evidence base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345969" y="1228532"/>
            <a:ext cx="3929350" cy="1097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25400" dist="127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4358065" y="1220954"/>
            <a:ext cx="411480" cy="411480"/>
          </a:xfrm>
          <a:prstGeom prst="rect">
            <a:avLst/>
          </a:prstGeom>
          <a:solidFill>
            <a:srgbClr val="F2C94C"/>
          </a:solidFill>
          <a:ln>
            <a:solidFill>
              <a:srgbClr val="F2C94C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2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035467" y="1244971"/>
            <a:ext cx="2886199" cy="3634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Vignette + reflection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469259" y="1777172"/>
            <a:ext cx="38060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B5563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Empathy + lived experience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67895" y="1189234"/>
            <a:ext cx="3262457" cy="1097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25400" dist="127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8768480" y="1285811"/>
            <a:ext cx="411480" cy="411480"/>
          </a:xfrm>
          <a:prstGeom prst="rect">
            <a:avLst/>
          </a:prstGeom>
          <a:solidFill>
            <a:srgbClr val="F2C94C"/>
          </a:solidFill>
          <a:ln>
            <a:solidFill>
              <a:srgbClr val="F2C94C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3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445136" y="1308413"/>
            <a:ext cx="2149456" cy="3662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Shared vision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59993" y="2940464"/>
            <a:ext cx="3224030" cy="1097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25400" dist="127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Text 16"/>
          <p:cNvSpPr/>
          <p:nvPr/>
        </p:nvSpPr>
        <p:spPr>
          <a:xfrm>
            <a:off x="634147" y="2995174"/>
            <a:ext cx="411480" cy="411480"/>
          </a:xfrm>
          <a:prstGeom prst="rect">
            <a:avLst/>
          </a:prstGeom>
          <a:solidFill>
            <a:srgbClr val="F2C94C"/>
          </a:solidFill>
          <a:ln>
            <a:solidFill>
              <a:srgbClr val="F2C94C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4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271324" y="2980532"/>
            <a:ext cx="18013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List barriers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14400" y="3489104"/>
            <a:ext cx="306365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B5563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What blocks the vision?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421175" y="2929932"/>
            <a:ext cx="3726129" cy="1097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25400" dist="127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2" name="Text 20"/>
          <p:cNvSpPr/>
          <p:nvPr/>
        </p:nvSpPr>
        <p:spPr>
          <a:xfrm>
            <a:off x="4421175" y="2995174"/>
            <a:ext cx="411480" cy="411480"/>
          </a:xfrm>
          <a:prstGeom prst="rect">
            <a:avLst/>
          </a:prstGeom>
          <a:solidFill>
            <a:srgbClr val="F2C94C"/>
          </a:solidFill>
          <a:ln>
            <a:solidFill>
              <a:srgbClr val="F2C94C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5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923408" y="2952024"/>
            <a:ext cx="3239443" cy="3547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Rank barriers (2 lenses)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549834" y="3537521"/>
            <a:ext cx="364491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B5563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Ease of implementation  &amp; importance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709250" y="2876764"/>
            <a:ext cx="3314649" cy="12644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25400" dist="127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6" name="Text 24"/>
          <p:cNvSpPr/>
          <p:nvPr/>
        </p:nvSpPr>
        <p:spPr>
          <a:xfrm>
            <a:off x="8782854" y="2973341"/>
            <a:ext cx="411480" cy="411480"/>
          </a:xfrm>
          <a:prstGeom prst="rect">
            <a:avLst/>
          </a:prstGeom>
          <a:solidFill>
            <a:srgbClr val="F2C94C"/>
          </a:solidFill>
          <a:ln>
            <a:solidFill>
              <a:srgbClr val="F2C94C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6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9475307" y="2940464"/>
            <a:ext cx="237086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Consolidate + prioritize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9153144" y="3580544"/>
            <a:ext cx="25877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B5563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Transparent scoring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594360" y="4692207"/>
            <a:ext cx="3383690" cy="139009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25400" dist="127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0" name="Text 28"/>
          <p:cNvSpPr/>
          <p:nvPr/>
        </p:nvSpPr>
        <p:spPr>
          <a:xfrm>
            <a:off x="616913" y="4723801"/>
            <a:ext cx="411480" cy="411480"/>
          </a:xfrm>
          <a:prstGeom prst="rect">
            <a:avLst/>
          </a:prstGeom>
          <a:solidFill>
            <a:srgbClr val="F2C94C"/>
          </a:solidFill>
          <a:ln>
            <a:solidFill>
              <a:srgbClr val="F2C94C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7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1005841" y="4783648"/>
            <a:ext cx="3247660" cy="3616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Classify problem areas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730391" y="5400611"/>
            <a:ext cx="3247659" cy="55891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B5563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Behavior vs environment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4489390" y="4767980"/>
            <a:ext cx="3806060" cy="1097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25400" dist="127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4" name="Text 32"/>
          <p:cNvSpPr/>
          <p:nvPr/>
        </p:nvSpPr>
        <p:spPr>
          <a:xfrm>
            <a:off x="4512692" y="4767980"/>
            <a:ext cx="411480" cy="411480"/>
          </a:xfrm>
          <a:prstGeom prst="rect">
            <a:avLst/>
          </a:prstGeom>
          <a:solidFill>
            <a:srgbClr val="F2C94C"/>
          </a:solidFill>
          <a:ln>
            <a:solidFill>
              <a:srgbClr val="F2C94C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8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5013117" y="4744864"/>
            <a:ext cx="3028930" cy="395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Co-create action plans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4957383" y="5349240"/>
            <a:ext cx="314039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B5563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Who does what, when?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37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67127" y="109727"/>
            <a:ext cx="11696273" cy="627237"/>
          </a:xfrm>
          <a:prstGeom prst="rect">
            <a:avLst/>
          </a:prstGeom>
          <a:solidFill>
            <a:srgbClr val="002060"/>
          </a:solidFill>
          <a:ln w="12700">
            <a:solidFill>
              <a:srgbClr val="0B3D4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349321" y="109727"/>
            <a:ext cx="11400719" cy="5760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Barrier prioritization: combining “importance” + “feasibility”</a:t>
            </a:r>
            <a:endParaRPr lang="en-US" sz="1800" dirty="0">
              <a:latin typeface="Tw Cen MT" panose="020B0602020104020603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895700"/>
            <a:ext cx="10972800" cy="34061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Two mixed groups applied two lenses to the same barrier list:</a:t>
            </a:r>
            <a:endParaRPr lang="en-US" sz="1800" dirty="0">
              <a:latin typeface="Tw Cen MT" panose="020B0602020104020603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02752" y="1495819"/>
            <a:ext cx="6073054" cy="2362861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254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1005840" y="1495819"/>
            <a:ext cx="4709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Lens A: Feasibility/ease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05840" y="1984334"/>
            <a:ext cx="4983480" cy="4570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Rank barriers from easier → harder</a:t>
            </a:r>
            <a:endParaRPr lang="en-US" sz="2000" dirty="0">
              <a:latin typeface="Tw Cen MT" panose="020B0602020104020603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005840" y="2607583"/>
            <a:ext cx="4709160" cy="11326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65100" indent="-165100">
              <a:lnSpc>
                <a:spcPct val="120000"/>
              </a:lnSpc>
              <a:spcAft>
                <a:spcPts val="600"/>
              </a:spcAft>
              <a:buSzPct val="100000"/>
              <a:buFontTx/>
              <a:buChar char="•"/>
            </a:pPr>
            <a:r>
              <a:rPr lang="en-US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Resources required</a:t>
            </a:r>
            <a:endParaRPr lang="en-US" sz="2000" dirty="0">
              <a:latin typeface="Tw Cen MT" panose="020B0602020104020603" pitchFamily="34" charset="0"/>
            </a:endParaRPr>
          </a:p>
          <a:p>
            <a:pPr marL="165100" indent="-165100">
              <a:lnSpc>
                <a:spcPct val="120000"/>
              </a:lnSpc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Technical complexity</a:t>
            </a:r>
            <a:endParaRPr lang="en-US" sz="2000" dirty="0">
              <a:latin typeface="Tw Cen MT" panose="020B0602020104020603" pitchFamily="34" charset="0"/>
            </a:endParaRPr>
          </a:p>
          <a:p>
            <a:pPr marL="165100" indent="-165100">
              <a:lnSpc>
                <a:spcPct val="120000"/>
              </a:lnSpc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Time needed</a:t>
            </a:r>
            <a:endParaRPr lang="en-US" sz="2000" dirty="0">
              <a:latin typeface="Tw Cen MT" panose="020B0602020104020603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61999" y="4090797"/>
            <a:ext cx="6073056" cy="2423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254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911317" y="4180199"/>
            <a:ext cx="4709160" cy="3177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Lens B: Priority / importance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11317" y="4546906"/>
            <a:ext cx="5713459" cy="4315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Rank barriers from very important → less important</a:t>
            </a:r>
            <a:endParaRPr lang="en-US" sz="2000" dirty="0">
              <a:latin typeface="Tw Cen MT" panose="020B0602020104020603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05840" y="5144642"/>
            <a:ext cx="4709160" cy="1346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65100" indent="-165100">
              <a:lnSpc>
                <a:spcPct val="120000"/>
              </a:lnSpc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Expected impact on the vision</a:t>
            </a:r>
            <a:endParaRPr lang="en-US" sz="2000" dirty="0">
              <a:latin typeface="Tw Cen MT" panose="020B0602020104020603" pitchFamily="34" charset="0"/>
            </a:endParaRPr>
          </a:p>
          <a:p>
            <a:pPr marL="165100" indent="-165100">
              <a:lnSpc>
                <a:spcPct val="120000"/>
              </a:lnSpc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Benefits to users</a:t>
            </a:r>
            <a:endParaRPr lang="en-US" sz="2000" dirty="0">
              <a:latin typeface="Tw Cen MT" panose="020B0602020104020603" pitchFamily="34" charset="0"/>
            </a:endParaRPr>
          </a:p>
          <a:p>
            <a:pPr marL="165100" indent="-165100">
              <a:lnSpc>
                <a:spcPct val="120000"/>
              </a:lnSpc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Alignment with priorities</a:t>
            </a:r>
            <a:endParaRPr lang="en-US" sz="2000" dirty="0">
              <a:latin typeface="Tw Cen MT" panose="020B0602020104020603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7078894" y="1325880"/>
            <a:ext cx="4625426" cy="4983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25400" dist="127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7685070" y="1417320"/>
            <a:ext cx="374493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Consolidated output 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284379" y="1874520"/>
            <a:ext cx="4145622" cy="4160520"/>
          </a:xfrm>
          <a:prstGeom prst="rect">
            <a:avLst/>
          </a:prstGeom>
          <a:solidFill>
            <a:srgbClr val="EEF2F7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7397392" y="3749040"/>
            <a:ext cx="4032607" cy="2286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Shape 16"/>
          <p:cNvSpPr/>
          <p:nvPr/>
        </p:nvSpPr>
        <p:spPr>
          <a:xfrm>
            <a:off x="9287582" y="1874520"/>
            <a:ext cx="0" cy="379476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Text 17"/>
          <p:cNvSpPr/>
          <p:nvPr/>
        </p:nvSpPr>
        <p:spPr>
          <a:xfrm>
            <a:off x="7321881" y="2212848"/>
            <a:ext cx="1928198" cy="3474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B5563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Very important + Easy to implement  </a:t>
            </a:r>
            <a:endParaRPr lang="en-US" sz="2000" dirty="0">
              <a:latin typeface="Tw Cen MT" panose="020B0602020104020603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411128" y="2212848"/>
            <a:ext cx="2018871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00" dirty="0">
                <a:solidFill>
                  <a:srgbClr val="4B5563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Very important + Hard to implement  </a:t>
            </a:r>
            <a:endParaRPr lang="en-US" sz="2000" dirty="0">
              <a:latin typeface="Tw Cen MT" panose="020B0602020104020603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321881" y="4071366"/>
            <a:ext cx="1928200" cy="2697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00" dirty="0">
                <a:solidFill>
                  <a:srgbClr val="4B5563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Less important + Easy to implement  </a:t>
            </a:r>
            <a:endParaRPr lang="en-US" sz="2000" dirty="0">
              <a:latin typeface="Tw Cen MT" panose="020B0602020104020603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9403293" y="4173363"/>
            <a:ext cx="20345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00" dirty="0">
                <a:solidFill>
                  <a:srgbClr val="4B5563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Less important + Hard to implement  </a:t>
            </a:r>
            <a:endParaRPr lang="en-US" sz="2000" dirty="0">
              <a:latin typeface="Tw Cen MT" panose="020B0602020104020603" pitchFamily="34" charset="0"/>
            </a:endParaRPr>
          </a:p>
        </p:txBody>
      </p:sp>
      <p:sp>
        <p:nvSpPr>
          <p:cNvPr id="23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15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1"/>
            <a:ext cx="12191695" cy="694941"/>
          </a:xfrm>
          <a:prstGeom prst="rect">
            <a:avLst/>
          </a:prstGeom>
          <a:solidFill>
            <a:srgbClr val="002060"/>
          </a:solidFill>
          <a:ln w="12700">
            <a:solidFill>
              <a:srgbClr val="0B3D4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502920" y="109728"/>
            <a:ext cx="11247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Turning priorities into action plans</a:t>
            </a:r>
            <a:endParaRPr lang="en-US" sz="2800" dirty="0">
              <a:latin typeface="Tw Cen MT" panose="020B0602020104020603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53440" y="1325874"/>
            <a:ext cx="5364480" cy="777240"/>
          </a:xfrm>
          <a:prstGeom prst="rect">
            <a:avLst/>
          </a:prstGeom>
          <a:solidFill>
            <a:srgbClr val="FFFFFF"/>
          </a:solidFill>
          <a:ln>
            <a:solidFill>
              <a:srgbClr val="D1D5DB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Final prioritized barrier list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413760" y="2098548"/>
            <a:ext cx="320040" cy="411480"/>
          </a:xfrm>
          <a:prstGeom prst="downArrow">
            <a:avLst/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384810" y="2551174"/>
            <a:ext cx="3031958" cy="1051560"/>
          </a:xfrm>
          <a:prstGeom prst="rect">
            <a:avLst/>
          </a:prstGeom>
          <a:solidFill>
            <a:srgbClr val="FFFFFF"/>
          </a:solidFill>
          <a:ln>
            <a:solidFill>
              <a:srgbClr val="D1D5DB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Behavior-related</a:t>
            </a:r>
            <a:endParaRPr lang="en-US" sz="2400" dirty="0">
              <a:latin typeface="Tw Cen MT" panose="020B0602020104020603" pitchFamily="34" charset="0"/>
            </a:endParaRPr>
          </a:p>
          <a:p>
            <a:pPr marL="0" indent="0" algn="ctr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problem areas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851509" y="2564524"/>
            <a:ext cx="3079282" cy="1051560"/>
          </a:xfrm>
          <a:prstGeom prst="rect">
            <a:avLst/>
          </a:prstGeom>
          <a:solidFill>
            <a:srgbClr val="FFFFFF"/>
          </a:solidFill>
          <a:ln>
            <a:solidFill>
              <a:srgbClr val="D1D5DB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Environment-related</a:t>
            </a:r>
            <a:endParaRPr lang="en-US" sz="2400" dirty="0">
              <a:latin typeface="Tw Cen MT" panose="020B0602020104020603" pitchFamily="34" charset="0"/>
            </a:endParaRPr>
          </a:p>
          <a:p>
            <a:pPr marL="0" indent="0" algn="ctr">
              <a:buNone/>
            </a:pPr>
            <a:r>
              <a:rPr lang="en-US" sz="1800" b="1" dirty="0">
                <a:solidFill>
                  <a:srgbClr val="0B3D4B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problem areas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577741" y="3666744"/>
            <a:ext cx="320040" cy="320040"/>
          </a:xfrm>
          <a:prstGeom prst="downArrow">
            <a:avLst/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Shape 9"/>
          <p:cNvSpPr/>
          <p:nvPr/>
        </p:nvSpPr>
        <p:spPr>
          <a:xfrm>
            <a:off x="5231130" y="3653028"/>
            <a:ext cx="320040" cy="320040"/>
          </a:xfrm>
          <a:prstGeom prst="downArrow">
            <a:avLst/>
          </a:prstGeom>
          <a:solidFill>
            <a:srgbClr val="F2C94C"/>
          </a:solidFill>
          <a:ln w="12700">
            <a:solidFill>
              <a:srgbClr val="F2C94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381802" y="4087368"/>
            <a:ext cx="3031958" cy="2148840"/>
          </a:xfrm>
          <a:prstGeom prst="rect">
            <a:avLst/>
          </a:prstGeom>
          <a:solidFill>
            <a:srgbClr val="EEF2F7"/>
          </a:solidFill>
          <a:ln>
            <a:solidFill>
              <a:srgbClr val="D1D5DB"/>
            </a:solidFill>
          </a:ln>
        </p:spPr>
        <p:txBody>
          <a:bodyPr wrap="square" lIns="127000" tIns="127000" rIns="127000" bIns="12700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Action plan</a:t>
            </a:r>
            <a:endParaRPr lang="en-US" sz="2000" dirty="0">
              <a:latin typeface="Tw Cen MT" panose="020B0602020104020603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• Activities</a:t>
            </a:r>
            <a:endParaRPr lang="en-US" sz="2000" dirty="0">
              <a:latin typeface="Tw Cen MT" panose="020B0602020104020603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• Responsible persons</a:t>
            </a:r>
            <a:endParaRPr lang="en-US" sz="2000" dirty="0">
              <a:latin typeface="Tw Cen MT" panose="020B0602020104020603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• Timeline</a:t>
            </a:r>
            <a:endParaRPr lang="en-US" sz="2000" dirty="0">
              <a:latin typeface="Tw Cen MT" panose="020B0602020104020603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• Needed resources</a:t>
            </a:r>
            <a:endParaRPr lang="en-US" sz="2000" dirty="0">
              <a:latin typeface="Tw Cen MT" panose="020B0602020104020603" pitchFamily="34" charset="0"/>
            </a:endParaRPr>
          </a:p>
          <a:p>
            <a:pPr marL="0" indent="0">
              <a:buNone/>
            </a:pPr>
            <a:endParaRPr lang="en-US" sz="1300" dirty="0">
              <a:latin typeface="Tw Cen MT" panose="020B0602020104020603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891621" y="4065473"/>
            <a:ext cx="3079282" cy="2148840"/>
          </a:xfrm>
          <a:prstGeom prst="rect">
            <a:avLst/>
          </a:prstGeom>
          <a:solidFill>
            <a:srgbClr val="EEF2F7"/>
          </a:solidFill>
          <a:ln>
            <a:solidFill>
              <a:srgbClr val="D1D5DB"/>
            </a:solidFill>
          </a:ln>
        </p:spPr>
        <p:txBody>
          <a:bodyPr wrap="square" lIns="127000" tIns="127000" rIns="127000" bIns="12700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Action plan</a:t>
            </a:r>
            <a:endParaRPr lang="en-US" sz="2000" dirty="0">
              <a:latin typeface="Tw Cen MT" panose="020B0602020104020603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• Activities</a:t>
            </a:r>
            <a:endParaRPr lang="en-US" sz="2000" dirty="0">
              <a:latin typeface="Tw Cen MT" panose="020B0602020104020603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• Responsible persons</a:t>
            </a:r>
            <a:endParaRPr lang="en-US" sz="2000" dirty="0">
              <a:latin typeface="Tw Cen MT" panose="020B0602020104020603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• Timeline</a:t>
            </a:r>
            <a:endParaRPr lang="en-US" sz="2000" dirty="0">
              <a:latin typeface="Tw Cen MT" panose="020B0602020104020603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111827"/>
                </a:solidFill>
                <a:latin typeface="Tw Cen MT" panose="020B0602020104020603" pitchFamily="34" charset="0"/>
                <a:ea typeface="Tw Cen MT" pitchFamily="34" charset="-122"/>
                <a:cs typeface="Tw Cen MT" pitchFamily="34" charset="-120"/>
              </a:rPr>
              <a:t>• Needed resources</a:t>
            </a:r>
            <a:endParaRPr lang="en-US" sz="2000" dirty="0">
              <a:latin typeface="Tw Cen MT" panose="020B0602020104020603" pitchFamily="34" charset="0"/>
            </a:endParaRPr>
          </a:p>
          <a:p>
            <a:pPr marL="0" indent="0">
              <a:buNone/>
            </a:pPr>
            <a:endParaRPr lang="en-US" sz="1300" dirty="0">
              <a:latin typeface="Tw Cen MT" panose="020B0602020104020603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02920" y="6510528"/>
            <a:ext cx="11201400" cy="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3A05D86-B7CD-5E4A-937E-960F225D6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8764" y="1777430"/>
            <a:ext cx="4639764" cy="4531930"/>
          </a:xfrm>
          <a:prstGeom prst="rect">
            <a:avLst/>
          </a:prstGeom>
        </p:spPr>
      </p:pic>
      <p:sp>
        <p:nvSpPr>
          <p:cNvPr id="22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16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9E156-5348-2F01-C73B-4B05D4288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BB9461F-7E98-D438-A9AE-B2CC4B2417B3}"/>
              </a:ext>
            </a:extLst>
          </p:cNvPr>
          <p:cNvSpPr/>
          <p:nvPr/>
        </p:nvSpPr>
        <p:spPr>
          <a:xfrm>
            <a:off x="502920" y="150516"/>
            <a:ext cx="7772400" cy="581004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Human‑Centered Design (HCD) approach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CD629898-F6AF-C123-E92E-B37F88934513}"/>
              </a:ext>
            </a:extLst>
          </p:cNvPr>
          <p:cNvSpPr/>
          <p:nvPr/>
        </p:nvSpPr>
        <p:spPr>
          <a:xfrm>
            <a:off x="927353" y="1131284"/>
            <a:ext cx="1965961" cy="599292"/>
          </a:xfrm>
          <a:prstGeom prst="roundRect">
            <a:avLst>
              <a:gd name="adj" fmla="val 15385"/>
            </a:avLst>
          </a:prstGeom>
          <a:solidFill>
            <a:schemeClr val="accent6"/>
          </a:solidFill>
          <a:ln w="12700">
            <a:solidFill>
              <a:srgbClr val="2F80ED"/>
            </a:solidFill>
            <a:prstDash val="solid"/>
          </a:ln>
        </p:spPr>
        <p:txBody>
          <a:bodyPr/>
          <a:lstStyle/>
          <a:p>
            <a:endParaRPr sz="20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99981583-BD2B-542C-6A30-851C4BC05A34}"/>
              </a:ext>
            </a:extLst>
          </p:cNvPr>
          <p:cNvSpPr/>
          <p:nvPr/>
        </p:nvSpPr>
        <p:spPr>
          <a:xfrm>
            <a:off x="914400" y="1196938"/>
            <a:ext cx="2053595" cy="56785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Empathize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 and Validate</a:t>
            </a:r>
            <a:endParaRPr lang="en-US" sz="20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701E530-F778-2B96-0D85-65953EE44E2F}"/>
              </a:ext>
            </a:extLst>
          </p:cNvPr>
          <p:cNvSpPr/>
          <p:nvPr/>
        </p:nvSpPr>
        <p:spPr>
          <a:xfrm>
            <a:off x="3246120" y="1202076"/>
            <a:ext cx="7315714" cy="58100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Vignettes checked whether findings matched realities; stories helped stakeholders see different actors’ constraints</a:t>
            </a:r>
            <a:endParaRPr lang="en-US" sz="20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B3DE931C-868C-FA62-E7DA-15708B70050A}"/>
              </a:ext>
            </a:extLst>
          </p:cNvPr>
          <p:cNvSpPr/>
          <p:nvPr/>
        </p:nvSpPr>
        <p:spPr>
          <a:xfrm>
            <a:off x="1883664" y="1867968"/>
            <a:ext cx="0" cy="219456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sz="200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4BD8D217-5149-85C3-1B61-CB29CE023DB6}"/>
              </a:ext>
            </a:extLst>
          </p:cNvPr>
          <p:cNvSpPr/>
          <p:nvPr/>
        </p:nvSpPr>
        <p:spPr>
          <a:xfrm>
            <a:off x="900684" y="2169079"/>
            <a:ext cx="1984248" cy="607357"/>
          </a:xfrm>
          <a:prstGeom prst="roundRect">
            <a:avLst>
              <a:gd name="adj" fmla="val 15385"/>
            </a:avLst>
          </a:prstGeom>
          <a:solidFill>
            <a:schemeClr val="accent4">
              <a:lumMod val="50000"/>
            </a:schemeClr>
          </a:solidFill>
          <a:ln w="12700">
            <a:solidFill>
              <a:srgbClr val="14B8D4"/>
            </a:solidFill>
            <a:prstDash val="solid"/>
          </a:ln>
        </p:spPr>
        <p:txBody>
          <a:bodyPr/>
          <a:lstStyle/>
          <a:p>
            <a:endParaRPr sz="20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5DD89CFA-359E-D018-618C-51804F908B7E}"/>
              </a:ext>
            </a:extLst>
          </p:cNvPr>
          <p:cNvSpPr/>
          <p:nvPr/>
        </p:nvSpPr>
        <p:spPr>
          <a:xfrm>
            <a:off x="859536" y="2175729"/>
            <a:ext cx="1856943" cy="607357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Define and Prioritize </a:t>
            </a:r>
            <a:endParaRPr lang="en-US" sz="20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CA121AAF-6590-533A-F24C-82F643EBAC6E}"/>
              </a:ext>
            </a:extLst>
          </p:cNvPr>
          <p:cNvSpPr/>
          <p:nvPr/>
        </p:nvSpPr>
        <p:spPr>
          <a:xfrm>
            <a:off x="3246120" y="2273871"/>
            <a:ext cx="6995160" cy="58100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r>
              <a:rPr lang="en-US" sz="2000" dirty="0">
                <a:latin typeface="Tw Cen MT"/>
                <a:ea typeface="Tw Cen MT"/>
                <a:cs typeface="Tw Cen MT"/>
              </a:rPr>
              <a:t>Visioning exercise; listing barriers &amp; facilitators; ranking problems by importance and ease </a:t>
            </a:r>
            <a:endParaRPr lang="en-US" sz="20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ED6CBFEE-6910-535E-B3EB-E47933C09440}"/>
              </a:ext>
            </a:extLst>
          </p:cNvPr>
          <p:cNvSpPr/>
          <p:nvPr/>
        </p:nvSpPr>
        <p:spPr>
          <a:xfrm>
            <a:off x="1891018" y="2937073"/>
            <a:ext cx="0" cy="219456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sz="200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B2A7AC69-A8AF-CACD-0FDF-C01929B71CEE}"/>
              </a:ext>
            </a:extLst>
          </p:cNvPr>
          <p:cNvSpPr/>
          <p:nvPr/>
        </p:nvSpPr>
        <p:spPr>
          <a:xfrm>
            <a:off x="900684" y="3184525"/>
            <a:ext cx="1965960" cy="416103"/>
          </a:xfrm>
          <a:prstGeom prst="roundRect">
            <a:avLst>
              <a:gd name="adj" fmla="val 15385"/>
            </a:avLst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sz="200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2E4AEF98-66C2-D373-6FB4-75CBAFB72C5D}"/>
              </a:ext>
            </a:extLst>
          </p:cNvPr>
          <p:cNvSpPr/>
          <p:nvPr/>
        </p:nvSpPr>
        <p:spPr>
          <a:xfrm>
            <a:off x="1019556" y="3224644"/>
            <a:ext cx="1645920" cy="3577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Ideate</a:t>
            </a:r>
            <a:endParaRPr lang="en-US" sz="20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FC306C69-ED04-C1D4-1DD1-C432BBBBC953}"/>
              </a:ext>
            </a:extLst>
          </p:cNvPr>
          <p:cNvSpPr/>
          <p:nvPr/>
        </p:nvSpPr>
        <p:spPr>
          <a:xfrm>
            <a:off x="3246120" y="3229321"/>
            <a:ext cx="6995160" cy="3676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Jointly generated practical solutions</a:t>
            </a:r>
            <a:endParaRPr lang="en-US" sz="2000" dirty="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FA0B298E-2363-CBB5-A5C3-0E0414743468}"/>
              </a:ext>
            </a:extLst>
          </p:cNvPr>
          <p:cNvSpPr/>
          <p:nvPr/>
        </p:nvSpPr>
        <p:spPr>
          <a:xfrm>
            <a:off x="1883664" y="3665793"/>
            <a:ext cx="0" cy="219456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sz="200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482B548D-9EA1-25AC-546F-A992F7F4D2A6}"/>
              </a:ext>
            </a:extLst>
          </p:cNvPr>
          <p:cNvSpPr/>
          <p:nvPr/>
        </p:nvSpPr>
        <p:spPr>
          <a:xfrm>
            <a:off x="914400" y="3914298"/>
            <a:ext cx="1965960" cy="475488"/>
          </a:xfrm>
          <a:prstGeom prst="roundRect">
            <a:avLst>
              <a:gd name="adj" fmla="val 15385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sz="200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54AD33A1-70C1-0732-0896-FC1B9481D9D8}"/>
              </a:ext>
            </a:extLst>
          </p:cNvPr>
          <p:cNvSpPr/>
          <p:nvPr/>
        </p:nvSpPr>
        <p:spPr>
          <a:xfrm>
            <a:off x="1019556" y="3972810"/>
            <a:ext cx="16459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Prototype </a:t>
            </a:r>
            <a:endParaRPr lang="en-US" sz="20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74C4D500-84A2-341A-2AE1-5283113FE76F}"/>
              </a:ext>
            </a:extLst>
          </p:cNvPr>
          <p:cNvSpPr/>
          <p:nvPr/>
        </p:nvSpPr>
        <p:spPr>
          <a:xfrm>
            <a:off x="3246120" y="4022125"/>
            <a:ext cx="6995160" cy="367661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Tasks, resources, and timeline agreed: co-developed action plan </a:t>
            </a:r>
            <a:endParaRPr lang="en-US" sz="200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22EF0C5D-7E57-179F-7C47-6A45C09CE704}"/>
              </a:ext>
            </a:extLst>
          </p:cNvPr>
          <p:cNvSpPr/>
          <p:nvPr/>
        </p:nvSpPr>
        <p:spPr>
          <a:xfrm>
            <a:off x="1897380" y="4453128"/>
            <a:ext cx="0" cy="219456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sz="2000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84F3F3D6-EC4A-2F0B-20D2-03D8C1174AF2}"/>
              </a:ext>
            </a:extLst>
          </p:cNvPr>
          <p:cNvSpPr/>
          <p:nvPr/>
        </p:nvSpPr>
        <p:spPr>
          <a:xfrm>
            <a:off x="859536" y="4711061"/>
            <a:ext cx="1965960" cy="475488"/>
          </a:xfrm>
          <a:prstGeom prst="roundRect">
            <a:avLst>
              <a:gd name="adj" fmla="val 15385"/>
            </a:avLst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sz="200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1AB9FDDD-EADF-BFC0-91EC-B50365DFF842}"/>
              </a:ext>
            </a:extLst>
          </p:cNvPr>
          <p:cNvSpPr/>
          <p:nvPr/>
        </p:nvSpPr>
        <p:spPr>
          <a:xfrm>
            <a:off x="1060704" y="4749843"/>
            <a:ext cx="1645920" cy="335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Commit</a:t>
            </a:r>
            <a:endParaRPr lang="en-US" sz="200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8C3724A8-0C07-9AD7-37A4-1638404A642E}"/>
              </a:ext>
            </a:extLst>
          </p:cNvPr>
          <p:cNvSpPr/>
          <p:nvPr/>
        </p:nvSpPr>
        <p:spPr>
          <a:xfrm>
            <a:off x="3246120" y="4781796"/>
            <a:ext cx="6995160" cy="4754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Local ownership and monitoring </a:t>
            </a:r>
            <a:endParaRPr lang="en-US" sz="2000" dirty="0"/>
          </a:p>
        </p:txBody>
      </p:sp>
      <p:sp>
        <p:nvSpPr>
          <p:cNvPr id="26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851756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19" y="140655"/>
            <a:ext cx="9391851" cy="557791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What was co-created: barriers converted into actions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582373" y="1271016"/>
            <a:ext cx="10972800" cy="457200"/>
          </a:xfrm>
          <a:prstGeom prst="rect">
            <a:avLst/>
          </a:prstGeom>
          <a:solidFill>
            <a:srgbClr val="12395A"/>
          </a:solidFill>
          <a:ln w="12700">
            <a:solidFill>
              <a:srgbClr val="1239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669036" y="1321712"/>
            <a:ext cx="1371600" cy="3430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LEVEL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2423160" y="1296447"/>
            <a:ext cx="3200400" cy="3682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PRIORITIZED BARRIERS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051668" y="1343810"/>
            <a:ext cx="4530732" cy="3209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CO-CREATED SOLUTIONS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609600" y="1918240"/>
            <a:ext cx="10972800" cy="658368"/>
          </a:xfrm>
          <a:prstGeom prst="rect">
            <a:avLst/>
          </a:prstGeom>
          <a:solidFill>
            <a:srgbClr val="F8FBFD"/>
          </a:solidFill>
          <a:ln w="8890">
            <a:solidFill>
              <a:srgbClr val="D5E3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7"/>
          <p:cNvSpPr/>
          <p:nvPr/>
        </p:nvSpPr>
        <p:spPr>
          <a:xfrm>
            <a:off x="594360" y="1956461"/>
            <a:ext cx="1527048" cy="658368"/>
          </a:xfrm>
          <a:prstGeom prst="roundRect">
            <a:avLst>
              <a:gd name="adj" fmla="val 29167"/>
            </a:avLst>
          </a:prstGeom>
          <a:solidFill>
            <a:srgbClr val="2878B5"/>
          </a:solidFill>
          <a:ln w="12700">
            <a:solidFill>
              <a:srgbClr val="2878B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609600" y="1956461"/>
            <a:ext cx="1475232" cy="625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Individual &amp; family</a:t>
            </a:r>
            <a:endParaRPr lang="en-US" sz="760" dirty="0"/>
          </a:p>
        </p:txBody>
      </p:sp>
      <p:sp>
        <p:nvSpPr>
          <p:cNvPr id="11" name="Text 9"/>
          <p:cNvSpPr/>
          <p:nvPr/>
        </p:nvSpPr>
        <p:spPr>
          <a:xfrm>
            <a:off x="2423159" y="1878419"/>
            <a:ext cx="4162576" cy="78710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Low parent knowledge on how to support learning; work pressure on children; girls’ MHM needs.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7051668" y="1918240"/>
            <a:ext cx="4545972" cy="623375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Peer discussions, p</a:t>
            </a:r>
            <a:r>
              <a:rPr lang="en-US" sz="1800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arenting skills, visual progress tools, material support, MHM materials.</a:t>
            </a:r>
            <a:endParaRPr lang="en-US" sz="1020" dirty="0"/>
          </a:p>
        </p:txBody>
      </p:sp>
      <p:sp>
        <p:nvSpPr>
          <p:cNvPr id="13" name="Shape 11"/>
          <p:cNvSpPr/>
          <p:nvPr/>
        </p:nvSpPr>
        <p:spPr>
          <a:xfrm>
            <a:off x="579120" y="2830117"/>
            <a:ext cx="10972800" cy="658368"/>
          </a:xfrm>
          <a:prstGeom prst="rect">
            <a:avLst/>
          </a:prstGeom>
          <a:solidFill>
            <a:srgbClr val="FFFFFF"/>
          </a:solidFill>
          <a:ln w="8890">
            <a:solidFill>
              <a:srgbClr val="D5E3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Shape 12"/>
          <p:cNvSpPr/>
          <p:nvPr/>
        </p:nvSpPr>
        <p:spPr>
          <a:xfrm>
            <a:off x="574548" y="2907435"/>
            <a:ext cx="1459992" cy="566928"/>
          </a:xfrm>
          <a:prstGeom prst="roundRect">
            <a:avLst>
              <a:gd name="adj" fmla="val 29167"/>
            </a:avLst>
          </a:prstGeom>
          <a:solidFill>
            <a:srgbClr val="4AC7D9"/>
          </a:solidFill>
          <a:ln w="12700">
            <a:solidFill>
              <a:srgbClr val="4AC7D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13"/>
          <p:cNvSpPr/>
          <p:nvPr/>
        </p:nvSpPr>
        <p:spPr>
          <a:xfrm>
            <a:off x="609600" y="2900982"/>
            <a:ext cx="1490472" cy="5649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Interpersonal</a:t>
            </a:r>
            <a:endParaRPr lang="en-US" sz="760" dirty="0"/>
          </a:p>
        </p:txBody>
      </p:sp>
      <p:sp>
        <p:nvSpPr>
          <p:cNvPr id="16" name="Text 14"/>
          <p:cNvSpPr/>
          <p:nvPr/>
        </p:nvSpPr>
        <p:spPr>
          <a:xfrm>
            <a:off x="2423159" y="2836541"/>
            <a:ext cx="4162576" cy="67105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Weak home follow-up, peer norms, early marriage, disability stigma.</a:t>
            </a:r>
            <a:endParaRPr lang="en-US" sz="1020" dirty="0"/>
          </a:p>
        </p:txBody>
      </p:sp>
      <p:sp>
        <p:nvSpPr>
          <p:cNvPr id="17" name="Text 15"/>
          <p:cNvSpPr/>
          <p:nvPr/>
        </p:nvSpPr>
        <p:spPr>
          <a:xfrm>
            <a:off x="7051668" y="2868545"/>
            <a:ext cx="4500252" cy="67105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Mother/girls’ groups, role-model recognition, family follow-up, student peer facilitators.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609600" y="3776986"/>
            <a:ext cx="10972800" cy="695458"/>
          </a:xfrm>
          <a:prstGeom prst="rect">
            <a:avLst/>
          </a:prstGeom>
          <a:solidFill>
            <a:srgbClr val="F8FBFD"/>
          </a:solidFill>
          <a:ln w="8890">
            <a:solidFill>
              <a:srgbClr val="D5E3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Shape 17"/>
          <p:cNvSpPr/>
          <p:nvPr/>
        </p:nvSpPr>
        <p:spPr>
          <a:xfrm>
            <a:off x="609600" y="3861539"/>
            <a:ext cx="1490472" cy="566928"/>
          </a:xfrm>
          <a:prstGeom prst="roundRect">
            <a:avLst>
              <a:gd name="adj" fmla="val 29167"/>
            </a:avLst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8"/>
          <p:cNvSpPr/>
          <p:nvPr/>
        </p:nvSpPr>
        <p:spPr>
          <a:xfrm>
            <a:off x="609600" y="3776987"/>
            <a:ext cx="1511808" cy="65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Community</a:t>
            </a:r>
            <a:endParaRPr lang="en-US" sz="760" dirty="0"/>
          </a:p>
        </p:txBody>
      </p:sp>
      <p:sp>
        <p:nvSpPr>
          <p:cNvPr id="21" name="Text 19"/>
          <p:cNvSpPr/>
          <p:nvPr/>
        </p:nvSpPr>
        <p:spPr>
          <a:xfrm>
            <a:off x="2464256" y="3776987"/>
            <a:ext cx="3967366" cy="65836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Pastoralist labor cycles, harmful practices, low collective accountability.</a:t>
            </a:r>
            <a:endParaRPr lang="en-US" sz="1020" dirty="0"/>
          </a:p>
        </p:txBody>
      </p:sp>
      <p:sp>
        <p:nvSpPr>
          <p:cNvPr id="22" name="Text 20"/>
          <p:cNvSpPr/>
          <p:nvPr/>
        </p:nvSpPr>
        <p:spPr>
          <a:xfrm>
            <a:off x="7051668" y="3739896"/>
            <a:ext cx="4545972" cy="69545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Community conversations led by trained facilitators, elders, religious/clan leaders, and clubs.</a:t>
            </a:r>
            <a:endParaRPr lang="en-US" sz="1020" dirty="0"/>
          </a:p>
        </p:txBody>
      </p:sp>
      <p:sp>
        <p:nvSpPr>
          <p:cNvPr id="23" name="Shape 21"/>
          <p:cNvSpPr/>
          <p:nvPr/>
        </p:nvSpPr>
        <p:spPr>
          <a:xfrm>
            <a:off x="624840" y="4732377"/>
            <a:ext cx="10972800" cy="658368"/>
          </a:xfrm>
          <a:prstGeom prst="rect">
            <a:avLst/>
          </a:prstGeom>
          <a:solidFill>
            <a:srgbClr val="FFFFFF"/>
          </a:solidFill>
          <a:ln w="8890">
            <a:solidFill>
              <a:srgbClr val="D5E3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Shape 22"/>
          <p:cNvSpPr/>
          <p:nvPr/>
        </p:nvSpPr>
        <p:spPr>
          <a:xfrm>
            <a:off x="574548" y="4750665"/>
            <a:ext cx="1496568" cy="658368"/>
          </a:xfrm>
          <a:prstGeom prst="roundRect">
            <a:avLst>
              <a:gd name="adj" fmla="val 29167"/>
            </a:avLst>
          </a:prstGeom>
          <a:solidFill>
            <a:srgbClr val="62A87C"/>
          </a:solidFill>
          <a:ln w="12700">
            <a:solidFill>
              <a:srgbClr val="62A87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3"/>
          <p:cNvSpPr/>
          <p:nvPr/>
        </p:nvSpPr>
        <p:spPr>
          <a:xfrm>
            <a:off x="563880" y="4732377"/>
            <a:ext cx="1655338" cy="7348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School / institutional</a:t>
            </a:r>
            <a:endParaRPr lang="en-US" sz="760" dirty="0"/>
          </a:p>
        </p:txBody>
      </p:sp>
      <p:sp>
        <p:nvSpPr>
          <p:cNvPr id="26" name="Text 24"/>
          <p:cNvSpPr/>
          <p:nvPr/>
        </p:nvSpPr>
        <p:spPr>
          <a:xfrm>
            <a:off x="2446020" y="4732377"/>
            <a:ext cx="3985602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Teacher capacity gaps, weak PTSA roles, poor monitoring, limited learning materials.</a:t>
            </a:r>
            <a:endParaRPr lang="en-US" sz="1020" dirty="0"/>
          </a:p>
        </p:txBody>
      </p:sp>
      <p:sp>
        <p:nvSpPr>
          <p:cNvPr id="27" name="Text 25"/>
          <p:cNvSpPr/>
          <p:nvPr/>
        </p:nvSpPr>
        <p:spPr>
          <a:xfrm>
            <a:off x="7051668" y="4732377"/>
            <a:ext cx="4530732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Teacher CPD, PTSA role training, monitoring systems, textbooks, assessment strengthening.</a:t>
            </a:r>
            <a:endParaRPr lang="en-US" sz="1020" dirty="0"/>
          </a:p>
        </p:txBody>
      </p:sp>
      <p:sp>
        <p:nvSpPr>
          <p:cNvPr id="28" name="Shape 26"/>
          <p:cNvSpPr/>
          <p:nvPr/>
        </p:nvSpPr>
        <p:spPr>
          <a:xfrm>
            <a:off x="624840" y="5660136"/>
            <a:ext cx="10972800" cy="804672"/>
          </a:xfrm>
          <a:prstGeom prst="rect">
            <a:avLst/>
          </a:prstGeom>
          <a:solidFill>
            <a:srgbClr val="F8FBFD"/>
          </a:solidFill>
          <a:ln w="8890">
            <a:solidFill>
              <a:srgbClr val="D5E3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Shape 27"/>
          <p:cNvSpPr/>
          <p:nvPr/>
        </p:nvSpPr>
        <p:spPr>
          <a:xfrm>
            <a:off x="609600" y="5687568"/>
            <a:ext cx="1490472" cy="731520"/>
          </a:xfrm>
          <a:prstGeom prst="roundRect">
            <a:avLst>
              <a:gd name="adj" fmla="val 29167"/>
            </a:avLst>
          </a:prstGeom>
          <a:solidFill>
            <a:srgbClr val="E96B5C"/>
          </a:solidFill>
          <a:ln w="12700">
            <a:solidFill>
              <a:srgbClr val="E96B5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28"/>
          <p:cNvSpPr/>
          <p:nvPr/>
        </p:nvSpPr>
        <p:spPr>
          <a:xfrm>
            <a:off x="594360" y="5733288"/>
            <a:ext cx="139598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Structural / environment</a:t>
            </a:r>
            <a:endParaRPr lang="en-US" sz="760" dirty="0"/>
          </a:p>
        </p:txBody>
      </p:sp>
      <p:sp>
        <p:nvSpPr>
          <p:cNvPr id="31" name="Text 29"/>
          <p:cNvSpPr/>
          <p:nvPr/>
        </p:nvSpPr>
        <p:spPr>
          <a:xfrm>
            <a:off x="2423159" y="5687568"/>
            <a:ext cx="4162576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Shortage of classrooms, water, toilets, ramps, MHM rooms, disability materials, school fencing.</a:t>
            </a:r>
            <a:endParaRPr lang="en-US" sz="1020" dirty="0"/>
          </a:p>
        </p:txBody>
      </p:sp>
      <p:sp>
        <p:nvSpPr>
          <p:cNvPr id="32" name="Text 30"/>
          <p:cNvSpPr/>
          <p:nvPr/>
        </p:nvSpPr>
        <p:spPr>
          <a:xfrm>
            <a:off x="7051668" y="5687568"/>
            <a:ext cx="4530732" cy="6492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Inclusive classrooms/toilets, ramps, clean water, libraries, fences, assistive devices, computers.</a:t>
            </a:r>
            <a:endParaRPr lang="en-US" sz="1020" dirty="0"/>
          </a:p>
        </p:txBody>
      </p:sp>
      <p:sp>
        <p:nvSpPr>
          <p:cNvPr id="33" name="Text 31"/>
          <p:cNvSpPr/>
          <p:nvPr/>
        </p:nvSpPr>
        <p:spPr>
          <a:xfrm>
            <a:off x="502917" y="657646"/>
            <a:ext cx="11178799" cy="5177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95A"/>
                </a:solidFill>
                <a:latin typeface="Tw Cen MT"/>
                <a:ea typeface="Tw Cen MT"/>
                <a:cs typeface="Tw Cen MT"/>
              </a:rPr>
              <a:t>Co-creation translated each barrier into a school-owned action with named actors, resources, and dates</a:t>
            </a:r>
            <a:r>
              <a:rPr lang="en-US" sz="1800" b="1" dirty="0">
                <a:solidFill>
                  <a:srgbClr val="12395A"/>
                </a:solidFill>
                <a:latin typeface="Tw Cen MT"/>
                <a:ea typeface="Tw Cen MT"/>
                <a:cs typeface="Tw Cen MT"/>
              </a:rPr>
              <a:t>.</a:t>
            </a:r>
            <a:endParaRPr lang="en-US" sz="1500" dirty="0"/>
          </a:p>
        </p:txBody>
      </p:sp>
      <p:sp>
        <p:nvSpPr>
          <p:cNvPr id="34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7422" y="205483"/>
            <a:ext cx="11944578" cy="770382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Connecting local actions to policy frameworks: School Improvement Plan (SIP) Mapping &amp; Standards</a:t>
            </a:r>
          </a:p>
        </p:txBody>
      </p:sp>
      <p:sp>
        <p:nvSpPr>
          <p:cNvPr id="4" name="Shape 2"/>
          <p:cNvSpPr/>
          <p:nvPr/>
        </p:nvSpPr>
        <p:spPr>
          <a:xfrm>
            <a:off x="886968" y="2557006"/>
            <a:ext cx="4937760" cy="1614302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5E3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Shape 3"/>
          <p:cNvSpPr/>
          <p:nvPr/>
        </p:nvSpPr>
        <p:spPr>
          <a:xfrm>
            <a:off x="758798" y="2598308"/>
            <a:ext cx="72998" cy="1573000"/>
          </a:xfrm>
          <a:prstGeom prst="rect">
            <a:avLst/>
          </a:prstGeom>
          <a:solidFill>
            <a:srgbClr val="2878B5"/>
          </a:solidFill>
          <a:ln w="12700">
            <a:solidFill>
              <a:srgbClr val="2878B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978408" y="2598307"/>
            <a:ext cx="2377440" cy="391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95A"/>
                </a:solidFill>
                <a:latin typeface="Tw Cen MT"/>
                <a:ea typeface="Tw Cen MT"/>
                <a:cs typeface="Tw Cen MT"/>
              </a:rPr>
              <a:t>Teaching &amp; learning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82980" y="3092521"/>
            <a:ext cx="4841748" cy="1057330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Teacher capacity, local language support, assessment methods, textbooks and supplementary books.</a:t>
            </a:r>
            <a:endParaRPr lang="en-US" sz="1060" dirty="0"/>
          </a:p>
        </p:txBody>
      </p:sp>
      <p:sp>
        <p:nvSpPr>
          <p:cNvPr id="8" name="Shape 6"/>
          <p:cNvSpPr/>
          <p:nvPr/>
        </p:nvSpPr>
        <p:spPr>
          <a:xfrm>
            <a:off x="6408454" y="2587280"/>
            <a:ext cx="4937760" cy="156257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5E3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7"/>
          <p:cNvSpPr/>
          <p:nvPr/>
        </p:nvSpPr>
        <p:spPr>
          <a:xfrm>
            <a:off x="6294276" y="2557005"/>
            <a:ext cx="72998" cy="1592845"/>
          </a:xfrm>
          <a:prstGeom prst="rect">
            <a:avLst/>
          </a:prstGeom>
          <a:solidFill>
            <a:srgbClr val="62A87C"/>
          </a:solidFill>
          <a:ln w="12700">
            <a:solidFill>
              <a:srgbClr val="62A87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6464808" y="2644392"/>
            <a:ext cx="2695939" cy="3269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95A"/>
                </a:solidFill>
                <a:latin typeface="Tw Cen MT"/>
                <a:ea typeface="Tw Cen MT"/>
                <a:cs typeface="Tw Cen MT"/>
              </a:rPr>
              <a:t>Learning environment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64808" y="3118968"/>
            <a:ext cx="4881406" cy="1030883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Classrooms, water, separate/inclusive toilets, ramps, MHM rooms, assistive devices, fences.</a:t>
            </a:r>
            <a:endParaRPr lang="en-US" sz="1060" dirty="0"/>
          </a:p>
        </p:txBody>
      </p:sp>
      <p:sp>
        <p:nvSpPr>
          <p:cNvPr id="12" name="Shape 10"/>
          <p:cNvSpPr/>
          <p:nvPr/>
        </p:nvSpPr>
        <p:spPr>
          <a:xfrm>
            <a:off x="886968" y="4663441"/>
            <a:ext cx="4937760" cy="1572999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5E3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Shape 11"/>
          <p:cNvSpPr/>
          <p:nvPr/>
        </p:nvSpPr>
        <p:spPr>
          <a:xfrm>
            <a:off x="804672" y="4663441"/>
            <a:ext cx="72998" cy="1572999"/>
          </a:xfrm>
          <a:prstGeom prst="rect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978408" y="4663440"/>
            <a:ext cx="2377440" cy="429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95A"/>
                </a:solidFill>
                <a:latin typeface="Tw Cen MT"/>
                <a:ea typeface="Tw Cen MT"/>
                <a:cs typeface="Tw Cen MT"/>
              </a:rPr>
              <a:t>School leadership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82979" y="5051982"/>
            <a:ext cx="4873565" cy="11431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PTSA strengthening, shared monitoring, principal/supervisor follow-up, community–school communication.</a:t>
            </a:r>
            <a:endParaRPr lang="en-US" sz="1060" dirty="0"/>
          </a:p>
        </p:txBody>
      </p:sp>
      <p:sp>
        <p:nvSpPr>
          <p:cNvPr id="16" name="Shape 14"/>
          <p:cNvSpPr/>
          <p:nvPr/>
        </p:nvSpPr>
        <p:spPr>
          <a:xfrm>
            <a:off x="6376571" y="4613223"/>
            <a:ext cx="4937760" cy="1623215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5E3E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5"/>
          <p:cNvSpPr/>
          <p:nvPr/>
        </p:nvSpPr>
        <p:spPr>
          <a:xfrm flipH="1">
            <a:off x="6335456" y="4572000"/>
            <a:ext cx="72998" cy="1664439"/>
          </a:xfrm>
          <a:prstGeom prst="rect">
            <a:avLst/>
          </a:prstGeom>
          <a:solidFill>
            <a:srgbClr val="E96B5C"/>
          </a:solidFill>
          <a:ln w="12700">
            <a:solidFill>
              <a:srgbClr val="E96B5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6"/>
          <p:cNvSpPr/>
          <p:nvPr/>
        </p:nvSpPr>
        <p:spPr>
          <a:xfrm>
            <a:off x="6464808" y="4670208"/>
            <a:ext cx="3090158" cy="443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95A"/>
                </a:solidFill>
                <a:latin typeface="Tw Cen MT"/>
                <a:ea typeface="Tw Cen MT"/>
                <a:cs typeface="Tw Cen MT"/>
              </a:rPr>
              <a:t>Community participation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557275" y="5170615"/>
            <a:ext cx="4798171" cy="1024523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43447"/>
                </a:solidFill>
                <a:latin typeface="Tw Cen MT"/>
                <a:ea typeface="Tw Cen MT"/>
                <a:cs typeface="Tw Cen MT"/>
              </a:rPr>
              <a:t>Monthly dialogues, school clubs, peer-to-peer sessions, recognition events, resource mobilization.</a:t>
            </a:r>
            <a:endParaRPr lang="en-US" sz="106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8DDC2E2-EC78-C5E3-EE88-82856D6F70F4}"/>
              </a:ext>
            </a:extLst>
          </p:cNvPr>
          <p:cNvSpPr txBox="1"/>
          <p:nvPr/>
        </p:nvSpPr>
        <p:spPr>
          <a:xfrm>
            <a:off x="325180" y="1112329"/>
            <a:ext cx="112182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Co‑created actions were aligned with national SIP standards – ensuring legitimacy and sustainability.</a:t>
            </a:r>
            <a:endParaRPr lang="en-US" sz="16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AD5FF2D-1F13-0866-F6E3-DBA17C18B3B5}"/>
              </a:ext>
            </a:extLst>
          </p:cNvPr>
          <p:cNvSpPr txBox="1"/>
          <p:nvPr/>
        </p:nvSpPr>
        <p:spPr>
          <a:xfrm>
            <a:off x="325180" y="1628951"/>
            <a:ext cx="112540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Each </a:t>
            </a:r>
            <a:r>
              <a:rPr lang="en-US" sz="2000" b="0" i="0" dirty="0">
                <a:effectLst/>
                <a:latin typeface="Tw Cen MT"/>
                <a:ea typeface="Tw Cen MT"/>
                <a:cs typeface="Tw Cen MT"/>
              </a:rPr>
              <a:t>activity from the workshop was mapped to the </a:t>
            </a:r>
            <a:r>
              <a:rPr lang="en-US" sz="2000" i="0" dirty="0">
                <a:effectLst/>
                <a:latin typeface="Tw Cen MT"/>
                <a:ea typeface="Tw Cen MT"/>
                <a:cs typeface="Tw Cen MT"/>
              </a:rPr>
              <a:t>four SIP domains and their standards </a:t>
            </a:r>
            <a:r>
              <a:rPr lang="en-US" sz="2000" dirty="0">
                <a:latin typeface="Tw Cen MT"/>
                <a:ea typeface="Tw Cen MT"/>
                <a:cs typeface="Tw Cen MT"/>
              </a:rPr>
              <a:t>while retaining local specificity</a:t>
            </a:r>
            <a:r>
              <a:rPr lang="en-US" sz="2000" dirty="0">
                <a:solidFill>
                  <a:srgbClr val="5D6D7E"/>
                </a:solidFill>
                <a:latin typeface="Tw Cen MT"/>
                <a:ea typeface="Tw Cen MT"/>
                <a:cs typeface="Tw Cen MT"/>
              </a:rPr>
              <a:t>.</a:t>
            </a:r>
            <a:endParaRPr lang="en-US" sz="1600" dirty="0"/>
          </a:p>
        </p:txBody>
      </p:sp>
      <p:sp>
        <p:nvSpPr>
          <p:cNvPr id="43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59595" y="182881"/>
            <a:ext cx="11455685" cy="889388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Social and Behavior Change (SBC) strategy: the implementation engine f</a:t>
            </a:r>
            <a:r>
              <a:rPr lang="en-US" sz="2400" b="1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rom co‑created plans to behavioral change</a:t>
            </a:r>
          </a:p>
        </p:txBody>
      </p:sp>
      <p:sp>
        <p:nvSpPr>
          <p:cNvPr id="4" name="Text 2"/>
          <p:cNvSpPr/>
          <p:nvPr/>
        </p:nvSpPr>
        <p:spPr>
          <a:xfrm>
            <a:off x="502919" y="1250318"/>
            <a:ext cx="11033076" cy="688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latin typeface="Tw Cen MT"/>
                <a:ea typeface="Tw Cen MT"/>
                <a:cs typeface="Tw Cen MT"/>
              </a:rPr>
              <a:t>The strategy operationalized each School Improvement Plan by targeting the behavioral drivers behind learning, attendance and school ownership.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809315" y="2116477"/>
            <a:ext cx="7726680" cy="4348332"/>
          </a:xfrm>
          <a:prstGeom prst="roundRect">
            <a:avLst>
              <a:gd name="adj" fmla="val 2020"/>
            </a:avLst>
          </a:prstGeom>
          <a:solidFill>
            <a:srgbClr val="FFFFFF"/>
          </a:solidFill>
          <a:ln w="12700">
            <a:solidFill>
              <a:srgbClr val="D7E3F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069080" y="2170161"/>
            <a:ext cx="2926080" cy="4583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63B5C"/>
                </a:solidFill>
                <a:latin typeface="Tw Cen MT"/>
                <a:ea typeface="Tw Cen MT"/>
                <a:cs typeface="Tw Cen MT"/>
              </a:rPr>
              <a:t>Core strategy logic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3909060" y="2806609"/>
            <a:ext cx="3426688" cy="1513332"/>
          </a:xfrm>
          <a:prstGeom prst="roundRect">
            <a:avLst>
              <a:gd name="adj" fmla="val 4348"/>
            </a:avLst>
          </a:prstGeom>
          <a:solidFill>
            <a:srgbClr val="EEF7FF"/>
          </a:solidFill>
          <a:ln w="12700">
            <a:solidFill>
              <a:srgbClr val="B9D8F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21"/>
          <p:cNvSpPr/>
          <p:nvPr/>
        </p:nvSpPr>
        <p:spPr>
          <a:xfrm>
            <a:off x="3976099" y="2806609"/>
            <a:ext cx="2971800" cy="3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3B5C"/>
                </a:solidFill>
                <a:latin typeface="Tw Cen MT"/>
                <a:ea typeface="Tw Cen MT"/>
                <a:cs typeface="Tw Cen MT"/>
              </a:rPr>
              <a:t>Who changes?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023360" y="3318692"/>
            <a:ext cx="2971800" cy="8738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  <a:latin typeface="Tw Cen MT"/>
                <a:ea typeface="Tw Cen MT"/>
                <a:cs typeface="Tw Cen MT"/>
              </a:rPr>
              <a:t>Parents, students, teachers, PTSA, elders/religious leaders, WEO</a:t>
            </a:r>
            <a:endParaRPr lang="en-US" sz="820" dirty="0"/>
          </a:p>
        </p:txBody>
      </p:sp>
      <p:sp>
        <p:nvSpPr>
          <p:cNvPr id="25" name="Shape 23"/>
          <p:cNvSpPr/>
          <p:nvPr/>
        </p:nvSpPr>
        <p:spPr>
          <a:xfrm>
            <a:off x="7939696" y="2789790"/>
            <a:ext cx="3389855" cy="1513330"/>
          </a:xfrm>
          <a:prstGeom prst="roundRect">
            <a:avLst>
              <a:gd name="adj" fmla="val 4348"/>
            </a:avLst>
          </a:prstGeom>
          <a:solidFill>
            <a:srgbClr val="FFF7E6"/>
          </a:solidFill>
          <a:ln w="12700">
            <a:solidFill>
              <a:srgbClr val="F6D98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 24"/>
          <p:cNvSpPr/>
          <p:nvPr/>
        </p:nvSpPr>
        <p:spPr>
          <a:xfrm>
            <a:off x="8024733" y="2766065"/>
            <a:ext cx="2971800" cy="4980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3B5C"/>
                </a:solidFill>
                <a:latin typeface="Tw Cen MT"/>
                <a:ea typeface="Tw Cen MT"/>
                <a:cs typeface="Tw Cen MT"/>
              </a:rPr>
              <a:t>What changes</a:t>
            </a:r>
            <a:r>
              <a:rPr lang="en-US" sz="1800" b="1" dirty="0">
                <a:solidFill>
                  <a:srgbClr val="163B5C"/>
                </a:solidFill>
                <a:latin typeface="Tw Cen MT"/>
                <a:ea typeface="Tw Cen MT"/>
                <a:cs typeface="Tw Cen MT"/>
              </a:rPr>
              <a:t>?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024733" y="3318692"/>
            <a:ext cx="3389854" cy="9607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  <a:latin typeface="Tw Cen MT"/>
                <a:ea typeface="Tw Cen MT"/>
                <a:cs typeface="Tw Cen MT"/>
              </a:rPr>
              <a:t>Follow-up, attendance, girls’ retention, disability inclusion, material support, trust and accountability</a:t>
            </a:r>
            <a:endParaRPr lang="en-US" sz="820" dirty="0"/>
          </a:p>
        </p:txBody>
      </p:sp>
      <p:sp>
        <p:nvSpPr>
          <p:cNvPr id="28" name="Shape 26"/>
          <p:cNvSpPr/>
          <p:nvPr/>
        </p:nvSpPr>
        <p:spPr>
          <a:xfrm>
            <a:off x="3976099" y="4572001"/>
            <a:ext cx="3359649" cy="1736332"/>
          </a:xfrm>
          <a:prstGeom prst="roundRect">
            <a:avLst>
              <a:gd name="adj" fmla="val 4348"/>
            </a:avLst>
          </a:prstGeom>
          <a:solidFill>
            <a:srgbClr val="EEF7FF"/>
          </a:solidFill>
          <a:ln w="12700">
            <a:solidFill>
              <a:srgbClr val="B9D8F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27"/>
          <p:cNvSpPr/>
          <p:nvPr/>
        </p:nvSpPr>
        <p:spPr>
          <a:xfrm>
            <a:off x="4023360" y="4593408"/>
            <a:ext cx="2971800" cy="4069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3B5C"/>
                </a:solidFill>
                <a:latin typeface="Tw Cen MT"/>
                <a:ea typeface="Tw Cen MT"/>
                <a:cs typeface="Tw Cen MT"/>
              </a:rPr>
              <a:t>How it changes?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976099" y="5035467"/>
            <a:ext cx="3359649" cy="127286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  <a:latin typeface="Tw Cen MT"/>
                <a:ea typeface="Tw Cen MT"/>
                <a:cs typeface="Tw Cen MT"/>
              </a:rPr>
              <a:t>Trusted messengers, local-language dialogue, peer clubs, edutainment, visible recognition and quarterly reviews</a:t>
            </a:r>
            <a:endParaRPr lang="en-US" sz="820" dirty="0"/>
          </a:p>
        </p:txBody>
      </p:sp>
      <p:sp>
        <p:nvSpPr>
          <p:cNvPr id="31" name="Shape 29"/>
          <p:cNvSpPr/>
          <p:nvPr/>
        </p:nvSpPr>
        <p:spPr>
          <a:xfrm>
            <a:off x="7939696" y="4572001"/>
            <a:ext cx="3389855" cy="1736331"/>
          </a:xfrm>
          <a:prstGeom prst="roundRect">
            <a:avLst>
              <a:gd name="adj" fmla="val 4348"/>
            </a:avLst>
          </a:prstGeom>
          <a:solidFill>
            <a:srgbClr val="FFF7E6"/>
          </a:solidFill>
          <a:ln w="12700">
            <a:solidFill>
              <a:srgbClr val="F6D98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2" name="Text 30"/>
          <p:cNvSpPr/>
          <p:nvPr/>
        </p:nvSpPr>
        <p:spPr>
          <a:xfrm>
            <a:off x="8024733" y="4572003"/>
            <a:ext cx="2886764" cy="4283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3B5C"/>
                </a:solidFill>
                <a:latin typeface="Tw Cen MT"/>
                <a:ea typeface="Tw Cen MT"/>
                <a:cs typeface="Tw Cen MT"/>
              </a:rPr>
              <a:t>What it produces?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116238" y="5035467"/>
            <a:ext cx="3298349" cy="113673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  <a:latin typeface="Tw Cen MT"/>
                <a:ea typeface="Tw Cen MT"/>
                <a:cs typeface="Tw Cen MT"/>
              </a:rPr>
              <a:t>Greater school ownership, reduced absenteeism, stronger learning support and progress toward literacy/numeracy visions</a:t>
            </a:r>
            <a:endParaRPr lang="en-US" sz="82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D7D9CFC-3358-D63F-C2A2-BF77C6BF75B3}"/>
              </a:ext>
            </a:extLst>
          </p:cNvPr>
          <p:cNvSpPr txBox="1"/>
          <p:nvPr/>
        </p:nvSpPr>
        <p:spPr>
          <a:xfrm>
            <a:off x="359594" y="2789790"/>
            <a:ext cx="312430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SBC provides:</a:t>
            </a:r>
            <a:br>
              <a:rPr lang="en-US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en-US" sz="1800" b="0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✅ </a:t>
            </a:r>
            <a:r>
              <a:rPr lang="en-US" sz="1800" b="1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Clear behavioral objectives</a:t>
            </a:r>
            <a:br>
              <a:rPr lang="en-US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en-US" sz="1800" b="0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✅ </a:t>
            </a:r>
            <a:r>
              <a:rPr lang="en-US" sz="1800" b="1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Audience segmentation</a:t>
            </a:r>
            <a:br>
              <a:rPr lang="en-US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en-US" sz="1800" b="0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✅ </a:t>
            </a:r>
            <a:r>
              <a:rPr lang="en-US" sz="1800" b="1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Tailored messages and channels</a:t>
            </a:r>
            <a:br>
              <a:rPr lang="en-US" b="0" i="0" dirty="0">
                <a:solidFill>
                  <a:srgbClr val="0F1115"/>
                </a:solidFill>
                <a:effectLst/>
                <a:latin typeface="quote-cjk-patch"/>
              </a:rPr>
            </a:br>
            <a:r>
              <a:rPr lang="en-US" sz="1800" b="0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✅ </a:t>
            </a:r>
            <a:r>
              <a:rPr lang="en-US" sz="1800" b="1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Monitoring &amp; evaluation</a:t>
            </a:r>
            <a:endParaRPr lang="en-US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sp>
        <p:nvSpPr>
          <p:cNvPr id="40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1460" y="178307"/>
            <a:ext cx="11689080" cy="602529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w Cen MT"/>
                <a:cs typeface="Tw Cen MT"/>
              </a:rPr>
              <a:t>Outline of Presentation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746760" y="1270775"/>
            <a:ext cx="10698480" cy="475488"/>
          </a:xfrm>
          <a:prstGeom prst="roundRect">
            <a:avLst>
              <a:gd name="adj" fmla="val 15385"/>
            </a:avLst>
          </a:prstGeom>
          <a:solidFill>
            <a:srgbClr val="F3F7FB"/>
          </a:solidFill>
          <a:ln w="12700">
            <a:solidFill>
              <a:srgbClr val="E5EDF7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sp>
        <p:nvSpPr>
          <p:cNvPr id="8" name="Text 6"/>
          <p:cNvSpPr/>
          <p:nvPr/>
        </p:nvSpPr>
        <p:spPr>
          <a:xfrm>
            <a:off x="1005840" y="1536192"/>
            <a:ext cx="320040" cy="10972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1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441383" y="1403242"/>
            <a:ext cx="640080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Why Behavioral Insights (BI) study?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777240" y="2103120"/>
            <a:ext cx="1069848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12700">
            <a:solidFill>
              <a:srgbClr val="E5EDF7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sp>
        <p:nvSpPr>
          <p:cNvPr id="12" name="Text 10"/>
          <p:cNvSpPr/>
          <p:nvPr/>
        </p:nvSpPr>
        <p:spPr>
          <a:xfrm>
            <a:off x="1005840" y="2221992"/>
            <a:ext cx="320040" cy="10972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508760" y="2212848"/>
            <a:ext cx="6400800" cy="347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BI study evidence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777240" y="2788920"/>
            <a:ext cx="10698480" cy="475488"/>
          </a:xfrm>
          <a:prstGeom prst="roundRect">
            <a:avLst>
              <a:gd name="adj" fmla="val 15385"/>
            </a:avLst>
          </a:prstGeom>
          <a:solidFill>
            <a:srgbClr val="F3F7FB"/>
          </a:solidFill>
          <a:ln w="12700">
            <a:solidFill>
              <a:srgbClr val="E5EDF7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sp>
        <p:nvSpPr>
          <p:cNvPr id="16" name="Text 14"/>
          <p:cNvSpPr/>
          <p:nvPr/>
        </p:nvSpPr>
        <p:spPr>
          <a:xfrm>
            <a:off x="1005840" y="2907792"/>
            <a:ext cx="320040" cy="10972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3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1508760" y="2898648"/>
            <a:ext cx="640080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Co-creations</a:t>
            </a:r>
            <a:endParaRPr lang="en-US" sz="2400" dirty="0"/>
          </a:p>
        </p:txBody>
      </p:sp>
      <p:sp>
        <p:nvSpPr>
          <p:cNvPr id="19" name="Shape 17"/>
          <p:cNvSpPr/>
          <p:nvPr/>
        </p:nvSpPr>
        <p:spPr>
          <a:xfrm>
            <a:off x="777240" y="3474720"/>
            <a:ext cx="1069848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12700">
            <a:solidFill>
              <a:srgbClr val="E5EDF7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sp>
        <p:nvSpPr>
          <p:cNvPr id="20" name="Text 18"/>
          <p:cNvSpPr/>
          <p:nvPr/>
        </p:nvSpPr>
        <p:spPr>
          <a:xfrm>
            <a:off x="1005840" y="3593592"/>
            <a:ext cx="320040" cy="10972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4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824484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r>
              <a:rPr lang="en-US" sz="2400" dirty="0">
                <a:latin typeface="Tw Cen MT"/>
                <a:ea typeface="Tw Cen MT"/>
                <a:cs typeface="Tw Cen MT"/>
              </a:rPr>
              <a:t>Connecting local action plans to policy frameworks</a:t>
            </a:r>
          </a:p>
        </p:txBody>
      </p:sp>
      <p:sp>
        <p:nvSpPr>
          <p:cNvPr id="23" name="Shape 21"/>
          <p:cNvSpPr/>
          <p:nvPr/>
        </p:nvSpPr>
        <p:spPr>
          <a:xfrm>
            <a:off x="777240" y="4160520"/>
            <a:ext cx="10698480" cy="475488"/>
          </a:xfrm>
          <a:prstGeom prst="roundRect">
            <a:avLst>
              <a:gd name="adj" fmla="val 15385"/>
            </a:avLst>
          </a:prstGeom>
          <a:solidFill>
            <a:srgbClr val="F3F7FB"/>
          </a:solidFill>
          <a:ln w="12700">
            <a:solidFill>
              <a:srgbClr val="E5EDF7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sp>
        <p:nvSpPr>
          <p:cNvPr id="24" name="Text 22"/>
          <p:cNvSpPr/>
          <p:nvPr/>
        </p:nvSpPr>
        <p:spPr>
          <a:xfrm>
            <a:off x="1005840" y="4279392"/>
            <a:ext cx="320040" cy="10972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5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1508760" y="4270248"/>
            <a:ext cx="640080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r>
              <a:rPr lang="en-US" sz="24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Social and behavior change (SBC) strategy</a:t>
            </a:r>
            <a:endParaRPr lang="en-US" sz="2400" dirty="0"/>
          </a:p>
        </p:txBody>
      </p:sp>
      <p:sp>
        <p:nvSpPr>
          <p:cNvPr id="27" name="Shape 25"/>
          <p:cNvSpPr/>
          <p:nvPr/>
        </p:nvSpPr>
        <p:spPr>
          <a:xfrm>
            <a:off x="777240" y="4846320"/>
            <a:ext cx="10698480" cy="475488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12700">
            <a:solidFill>
              <a:srgbClr val="E5EDF7"/>
            </a:solidFill>
            <a:prstDash val="solid"/>
          </a:ln>
        </p:spPr>
        <p:txBody>
          <a:bodyPr/>
          <a:lstStyle/>
          <a:p>
            <a:endParaRPr sz="2400"/>
          </a:p>
        </p:txBody>
      </p:sp>
      <p:sp>
        <p:nvSpPr>
          <p:cNvPr id="28" name="Text 26"/>
          <p:cNvSpPr/>
          <p:nvPr/>
        </p:nvSpPr>
        <p:spPr>
          <a:xfrm>
            <a:off x="982980" y="4974336"/>
            <a:ext cx="320040" cy="10972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6</a:t>
            </a:r>
            <a:endParaRPr lang="en-US" sz="2400" dirty="0"/>
          </a:p>
        </p:txBody>
      </p:sp>
      <p:sp>
        <p:nvSpPr>
          <p:cNvPr id="29" name="Text 27"/>
          <p:cNvSpPr/>
          <p:nvPr/>
        </p:nvSpPr>
        <p:spPr>
          <a:xfrm>
            <a:off x="1508760" y="4956048"/>
            <a:ext cx="640080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4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Key takeaways</a:t>
            </a:r>
            <a:endParaRPr lang="en-US" sz="2400" dirty="0"/>
          </a:p>
        </p:txBody>
      </p:sp>
      <p:sp>
        <p:nvSpPr>
          <p:cNvPr id="30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5"/>
          <p:cNvSpPr/>
          <p:nvPr/>
        </p:nvSpPr>
        <p:spPr>
          <a:xfrm>
            <a:off x="685800" y="1719071"/>
            <a:ext cx="2331720" cy="3950208"/>
          </a:xfrm>
          <a:prstGeom prst="roundRect">
            <a:avLst>
              <a:gd name="adj" fmla="val 3137"/>
            </a:avLst>
          </a:prstGeom>
          <a:solidFill>
            <a:srgbClr val="EAF3FF"/>
          </a:solidFill>
          <a:ln w="12700">
            <a:solidFill>
              <a:srgbClr val="CFE0F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850392" y="1719071"/>
            <a:ext cx="1965960" cy="459049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F80ED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Audience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58952" y="2359152"/>
            <a:ext cx="1965960" cy="2103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Parents/caregivers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Students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Teachers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PTSA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Leaders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3520440" y="1719070"/>
            <a:ext cx="2331720" cy="3950209"/>
          </a:xfrm>
          <a:prstGeom prst="roundRect">
            <a:avLst>
              <a:gd name="adj" fmla="val 3137"/>
            </a:avLst>
          </a:prstGeom>
          <a:solidFill>
            <a:srgbClr val="FFF7E6"/>
          </a:solidFill>
          <a:ln w="12700">
            <a:solidFill>
              <a:srgbClr val="FDE7B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3685032" y="1719071"/>
            <a:ext cx="2078770" cy="459049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59E0B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Behavior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685032" y="2359152"/>
            <a:ext cx="2078770" cy="2103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Follow up learning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Reduce work burden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Support girls &amp; CwD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Attend forums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6355080" y="1719070"/>
            <a:ext cx="2331720" cy="3950210"/>
          </a:xfrm>
          <a:prstGeom prst="roundRect">
            <a:avLst>
              <a:gd name="adj" fmla="val 3137"/>
            </a:avLst>
          </a:prstGeom>
          <a:solidFill>
            <a:srgbClr val="F5F3FF"/>
          </a:solidFill>
          <a:ln w="12700">
            <a:solidFill>
              <a:srgbClr val="DDD6F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6339842" y="1719072"/>
            <a:ext cx="2346958" cy="34146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7C3AED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Channel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462445" y="2359152"/>
            <a:ext cx="2137025" cy="2103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Community dialogue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Peer-to-peer clubs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Mini-media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Religious/elder forums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9189720" y="1719072"/>
            <a:ext cx="2331720" cy="3950208"/>
          </a:xfrm>
          <a:prstGeom prst="roundRect">
            <a:avLst>
              <a:gd name="adj" fmla="val 3137"/>
            </a:avLst>
          </a:prstGeom>
          <a:solidFill>
            <a:srgbClr val="ECFDF5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5"/>
          <p:cNvSpPr/>
          <p:nvPr/>
        </p:nvSpPr>
        <p:spPr>
          <a:xfrm>
            <a:off x="9189720" y="1563624"/>
            <a:ext cx="2316480" cy="6144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0B98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Reinforcement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9189720" y="2359152"/>
            <a:ext cx="2243328" cy="2103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Recognition events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Quarterly reviews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Monitoring by PTSA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Feedback loops</a:t>
            </a:r>
            <a:endParaRPr lang="en-US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E2BBDB-0BC6-384A-88A9-5E77E95B8D26}"/>
              </a:ext>
            </a:extLst>
          </p:cNvPr>
          <p:cNvSpPr txBox="1"/>
          <p:nvPr/>
        </p:nvSpPr>
        <p:spPr>
          <a:xfrm>
            <a:off x="585626" y="401233"/>
            <a:ext cx="112091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SBC strategy operationalized the SIP by defining audiences, behaviors, channels, messengers and reinforcement</a:t>
            </a:r>
            <a:endParaRPr lang="en-US" dirty="0"/>
          </a:p>
        </p:txBody>
      </p:sp>
      <p:sp>
        <p:nvSpPr>
          <p:cNvPr id="20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0147" y="150863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Action package 1: Community mobilization 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80147" y="2512561"/>
            <a:ext cx="7955280" cy="3294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6B7280"/>
                </a:solidFill>
                <a:latin typeface="Tw Cen MT"/>
                <a:ea typeface="Tw Cen MT"/>
                <a:cs typeface="Tw Cen MT"/>
              </a:rPr>
              <a:t>Trusted local messengers make education behavior socially legitimate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731521" y="3157772"/>
            <a:ext cx="3421466" cy="2834808"/>
          </a:xfrm>
          <a:prstGeom prst="roundRect">
            <a:avLst>
              <a:gd name="adj" fmla="val 1905"/>
            </a:avLst>
          </a:prstGeom>
          <a:solidFill>
            <a:srgbClr val="FFF7E6"/>
          </a:solidFill>
          <a:ln w="12700">
            <a:solidFill>
              <a:srgbClr val="FDE7B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731521" y="3297642"/>
            <a:ext cx="3186186" cy="512213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59E0B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Topics addressed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800100" y="4040697"/>
            <a:ext cx="3337560" cy="174067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 anchorCtr="0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• Child/early marriage
• Work pressure on students
• Parental follow-up
• Girls’ MHM and dignity
• Disability stigma
• School-age children not in school</a:t>
            </a:r>
            <a:endParaRPr lang="en-US" sz="1380" dirty="0"/>
          </a:p>
        </p:txBody>
      </p:sp>
      <p:sp>
        <p:nvSpPr>
          <p:cNvPr id="10" name="Shape 8"/>
          <p:cNvSpPr/>
          <p:nvPr/>
        </p:nvSpPr>
        <p:spPr>
          <a:xfrm>
            <a:off x="4583268" y="3157772"/>
            <a:ext cx="3050328" cy="2846224"/>
          </a:xfrm>
          <a:prstGeom prst="roundRect">
            <a:avLst>
              <a:gd name="adj" fmla="val 2667"/>
            </a:avLst>
          </a:prstGeom>
          <a:solidFill>
            <a:srgbClr val="EAF3FF"/>
          </a:solidFill>
          <a:ln w="12700">
            <a:solidFill>
              <a:srgbClr val="CFE0F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4794742" y="3237075"/>
            <a:ext cx="2148840" cy="44016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F80ED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Messengers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706833" y="3937179"/>
            <a:ext cx="2926763" cy="19783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 anchorCtr="0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• Religious leaders
• Clan/elder leaders
• Women &amp; children affairs
• Health/agriculture extension
• PTSA and school leaders</a:t>
            </a:r>
            <a:endParaRPr lang="en-US" sz="1320" dirty="0"/>
          </a:p>
        </p:txBody>
      </p:sp>
      <p:sp>
        <p:nvSpPr>
          <p:cNvPr id="13" name="Shape 11"/>
          <p:cNvSpPr/>
          <p:nvPr/>
        </p:nvSpPr>
        <p:spPr>
          <a:xfrm>
            <a:off x="7993294" y="3146357"/>
            <a:ext cx="3467186" cy="2846224"/>
          </a:xfrm>
          <a:prstGeom prst="roundRect">
            <a:avLst>
              <a:gd name="adj" fmla="val 2025"/>
            </a:avLst>
          </a:prstGeom>
          <a:solidFill>
            <a:srgbClr val="ECFDF5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8086782" y="3245052"/>
            <a:ext cx="3063240" cy="44016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0B98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Why it works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8086782" y="3905297"/>
            <a:ext cx="3305118" cy="201027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 anchorCtr="0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• Uses existing trust
• Makes positive behavior visible
• Creates shared expectations
• Links family action to learning vision</a:t>
            </a:r>
            <a:endParaRPr lang="en-US" sz="1380" dirty="0"/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D0F07B0C-40B0-8BC5-F6BB-C46070D746F5}"/>
              </a:ext>
            </a:extLst>
          </p:cNvPr>
          <p:cNvSpPr/>
          <p:nvPr/>
        </p:nvSpPr>
        <p:spPr>
          <a:xfrm>
            <a:off x="502920" y="170918"/>
            <a:ext cx="11211024" cy="553880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SBC Packages </a:t>
            </a:r>
          </a:p>
        </p:txBody>
      </p:sp>
      <p:sp>
        <p:nvSpPr>
          <p:cNvPr id="19" name="Text 1">
            <a:extLst>
              <a:ext uri="{FF2B5EF4-FFF2-40B4-BE49-F238E27FC236}">
                <a16:creationId xmlns:a16="http://schemas.microsoft.com/office/drawing/2014/main" id="{07D53F30-0A15-5B3E-D049-6C393C1E8D0B}"/>
              </a:ext>
            </a:extLst>
          </p:cNvPr>
          <p:cNvSpPr/>
          <p:nvPr/>
        </p:nvSpPr>
        <p:spPr>
          <a:xfrm>
            <a:off x="6096000" y="2099308"/>
            <a:ext cx="5703698" cy="284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8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Community dialogue shifts norms and expectations</a:t>
            </a:r>
            <a:endParaRPr lang="en-US" sz="950" dirty="0"/>
          </a:p>
        </p:txBody>
      </p:sp>
      <p:sp>
        <p:nvSpPr>
          <p:cNvPr id="21" name="Text 13">
            <a:extLst>
              <a:ext uri="{FF2B5EF4-FFF2-40B4-BE49-F238E27FC236}">
                <a16:creationId xmlns:a16="http://schemas.microsoft.com/office/drawing/2014/main" id="{C4673166-2286-80BE-562E-DF850FEBD04E}"/>
              </a:ext>
            </a:extLst>
          </p:cNvPr>
          <p:cNvSpPr/>
          <p:nvPr/>
        </p:nvSpPr>
        <p:spPr>
          <a:xfrm>
            <a:off x="502919" y="854004"/>
            <a:ext cx="6637619" cy="558114"/>
          </a:xfrm>
          <a:prstGeom prst="rect">
            <a:avLst/>
          </a:prstGeom>
          <a:solidFill>
            <a:schemeClr val="accent6"/>
          </a:solidFill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Advocacy + community mobilization + peer change + recognition</a:t>
            </a:r>
            <a:endParaRPr lang="en-US" sz="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5BEC4C-0120-D289-0B9C-1C9AAC436189}"/>
              </a:ext>
            </a:extLst>
          </p:cNvPr>
          <p:cNvSpPr txBox="1"/>
          <p:nvPr/>
        </p:nvSpPr>
        <p:spPr>
          <a:xfrm>
            <a:off x="502920" y="2044508"/>
            <a:ext cx="5456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Target:</a:t>
            </a:r>
            <a:r>
              <a:rPr lang="en-US" sz="1800" b="0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 Parents, elders, clan/religious leaders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417119-AC1C-FD3A-6B77-E3BA63B467CC}"/>
              </a:ext>
            </a:extLst>
          </p:cNvPr>
          <p:cNvSpPr txBox="1"/>
          <p:nvPr/>
        </p:nvSpPr>
        <p:spPr>
          <a:xfrm>
            <a:off x="685800" y="6181216"/>
            <a:ext cx="10123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Activity example:</a:t>
            </a:r>
            <a:r>
              <a:rPr lang="en-US" sz="1800" b="0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 Monthly community conversations </a:t>
            </a:r>
            <a:r>
              <a:rPr lang="en-US" dirty="0">
                <a:solidFill>
                  <a:srgbClr val="0F1115"/>
                </a:solidFill>
                <a:latin typeface="Tw Cen MT"/>
                <a:ea typeface="Tw Cen MT"/>
                <a:cs typeface="Tw Cen MT"/>
              </a:rPr>
              <a:t>on early marriage</a:t>
            </a:r>
            <a:r>
              <a:rPr lang="en-US" sz="1800" b="0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, FGM, and work pressure</a:t>
            </a:r>
            <a:endParaRPr lang="en-US" dirty="0"/>
          </a:p>
        </p:txBody>
      </p:sp>
      <p:sp>
        <p:nvSpPr>
          <p:cNvPr id="24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16" y="410864"/>
            <a:ext cx="11259153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500" b="1" dirty="0">
              <a:solidFill>
                <a:srgbClr val="1E3A5F"/>
              </a:solidFill>
              <a:latin typeface="Aptos Display" pitchFamily="34" charset="0"/>
              <a:ea typeface="Aptos Display" pitchFamily="34" charset="-122"/>
              <a:cs typeface="Aptos Display" pitchFamily="34" charset="-120"/>
            </a:endParaRPr>
          </a:p>
          <a:p>
            <a:r>
              <a:rPr lang="en-US" sz="24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Action package 2: Student-led </a:t>
            </a:r>
            <a:r>
              <a:rPr lang="en-US" sz="2400" b="1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change inside the school/</a:t>
            </a:r>
            <a:r>
              <a:rPr lang="en-US" sz="2400" b="1" dirty="0">
                <a:latin typeface="Tw Cen MT"/>
                <a:ea typeface="Tw Cen MT"/>
                <a:cs typeface="Tw Cen MT"/>
              </a:rPr>
              <a:t>school‑based social change</a:t>
            </a:r>
          </a:p>
          <a:p>
            <a:pPr marL="0" indent="0">
              <a:buNone/>
            </a:pPr>
            <a:endParaRPr lang="en-US" sz="2500" dirty="0"/>
          </a:p>
        </p:txBody>
      </p:sp>
      <p:sp>
        <p:nvSpPr>
          <p:cNvPr id="7" name="Shape 5"/>
          <p:cNvSpPr/>
          <p:nvPr/>
        </p:nvSpPr>
        <p:spPr>
          <a:xfrm>
            <a:off x="777240" y="1508760"/>
            <a:ext cx="4892040" cy="1417320"/>
          </a:xfrm>
          <a:prstGeom prst="roundRect">
            <a:avLst>
              <a:gd name="adj" fmla="val 5161"/>
            </a:avLst>
          </a:prstGeom>
          <a:solidFill>
            <a:srgbClr val="EAF3FF"/>
          </a:solidFill>
          <a:ln w="12700">
            <a:solidFill>
              <a:srgbClr val="CFE0F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1005840" y="1471568"/>
            <a:ext cx="4389120" cy="69494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F80ED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Train peer facilitators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005840" y="2221992"/>
            <a:ext cx="4583302" cy="69494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Life skills, child marriage, MHM, disability inclusion and learning motivation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263640" y="1508760"/>
            <a:ext cx="4892040" cy="1417320"/>
          </a:xfrm>
          <a:prstGeom prst="roundRect">
            <a:avLst>
              <a:gd name="adj" fmla="val 5161"/>
            </a:avLst>
          </a:prstGeom>
          <a:solidFill>
            <a:srgbClr val="F5F3FF"/>
          </a:solidFill>
          <a:ln w="12700">
            <a:solidFill>
              <a:srgbClr val="DDD6F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6519672" y="1471568"/>
            <a:ext cx="4389120" cy="5492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7C3AED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Activate school clubs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492240" y="2221992"/>
            <a:ext cx="4389120" cy="69494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Gender, mini-media, health and environmental clubs create repeated touchpoints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777240" y="3566160"/>
            <a:ext cx="4892040" cy="1417320"/>
          </a:xfrm>
          <a:prstGeom prst="roundRect">
            <a:avLst>
              <a:gd name="adj" fmla="val 5161"/>
            </a:avLst>
          </a:prstGeom>
          <a:solidFill>
            <a:srgbClr val="ECFDF5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1033272" y="3557016"/>
            <a:ext cx="4389120" cy="5212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0B98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Weekly discussions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051560" y="4279392"/>
            <a:ext cx="4343400" cy="7040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Small repeated conversations normalize the expected behaviors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263640" y="3566160"/>
            <a:ext cx="4892040" cy="1417320"/>
          </a:xfrm>
          <a:prstGeom prst="roundRect">
            <a:avLst>
              <a:gd name="adj" fmla="val 5161"/>
            </a:avLst>
          </a:prstGeom>
          <a:solidFill>
            <a:srgbClr val="FFF7E6"/>
          </a:solidFill>
          <a:ln w="12700">
            <a:solidFill>
              <a:srgbClr val="FDE7B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5"/>
          <p:cNvSpPr/>
          <p:nvPr/>
        </p:nvSpPr>
        <p:spPr>
          <a:xfrm>
            <a:off x="6519672" y="3557016"/>
            <a:ext cx="4389120" cy="5212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59E0B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Recognition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537960" y="4161034"/>
            <a:ext cx="4343400" cy="83159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Top performers and contributors receive public acknowledgement</a:t>
            </a:r>
            <a:endParaRPr lang="en-US" sz="125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143FB3-7449-04EF-8B85-AF19BE6EE54D}"/>
              </a:ext>
            </a:extLst>
          </p:cNvPr>
          <p:cNvSpPr txBox="1"/>
          <p:nvPr/>
        </p:nvSpPr>
        <p:spPr>
          <a:xfrm>
            <a:off x="1498377" y="5878627"/>
            <a:ext cx="89915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Activity example:</a:t>
            </a:r>
            <a:r>
              <a:rPr lang="en-US" sz="1800" b="0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 Weekly peer‑to‑peer discussions led by Gender and Mini‑media clubs</a:t>
            </a:r>
            <a:endParaRPr lang="en-US" dirty="0"/>
          </a:p>
        </p:txBody>
      </p:sp>
      <p:sp>
        <p:nvSpPr>
          <p:cNvPr id="22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D5CE8-E0BA-3F55-F3E2-56E453A56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E2A016D-E0B2-102D-29F9-E194DA5A94E1}"/>
              </a:ext>
            </a:extLst>
          </p:cNvPr>
          <p:cNvSpPr/>
          <p:nvPr/>
        </p:nvSpPr>
        <p:spPr>
          <a:xfrm>
            <a:off x="670388" y="561426"/>
            <a:ext cx="76049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Action package 3: </a:t>
            </a:r>
            <a:r>
              <a:rPr lang="en-US" sz="2400" b="1" dirty="0">
                <a:latin typeface="Tw Cen MT"/>
                <a:ea typeface="Tw Cen MT"/>
                <a:cs typeface="Tw Cen MT"/>
              </a:rPr>
              <a:t>Social proof and incentives</a:t>
            </a:r>
          </a:p>
        </p:txBody>
      </p:sp>
      <p:sp>
        <p:nvSpPr>
          <p:cNvPr id="19" name="Text 1">
            <a:extLst>
              <a:ext uri="{FF2B5EF4-FFF2-40B4-BE49-F238E27FC236}">
                <a16:creationId xmlns:a16="http://schemas.microsoft.com/office/drawing/2014/main" id="{99995E33-08ED-0F82-F411-5F0A69ED625D}"/>
              </a:ext>
            </a:extLst>
          </p:cNvPr>
          <p:cNvSpPr/>
          <p:nvPr/>
        </p:nvSpPr>
        <p:spPr>
          <a:xfrm>
            <a:off x="670388" y="1397285"/>
            <a:ext cx="7955280" cy="1987479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r>
              <a:rPr lang="en-US" sz="2000" b="1" dirty="0">
                <a:latin typeface="Tw Cen MT"/>
                <a:ea typeface="Tw Cen MT"/>
                <a:cs typeface="Tw Cen MT"/>
              </a:rPr>
              <a:t>Target:</a:t>
            </a:r>
            <a:r>
              <a:rPr lang="en-US" sz="2000" dirty="0">
                <a:latin typeface="Tw Cen MT"/>
                <a:ea typeface="Tw Cen MT"/>
                <a:cs typeface="Tw Cen MT"/>
              </a:rPr>
              <a:t> All community members</a:t>
            </a:r>
          </a:p>
          <a:p>
            <a:br>
              <a:rPr lang="en-US" sz="2000" dirty="0"/>
            </a:br>
            <a:r>
              <a:rPr lang="en-US" sz="2000" b="1" dirty="0">
                <a:latin typeface="Tw Cen MT"/>
                <a:ea typeface="Tw Cen MT"/>
                <a:cs typeface="Tw Cen MT"/>
              </a:rPr>
              <a:t>Tactic:</a:t>
            </a:r>
            <a:r>
              <a:rPr lang="en-US" sz="2000" dirty="0">
                <a:latin typeface="Tw Cen MT"/>
                <a:ea typeface="Tw Cen MT"/>
                <a:cs typeface="Tw Cen MT"/>
              </a:rPr>
              <a:t> “Positive deviance recognition” – public awards for model parents and students</a:t>
            </a:r>
          </a:p>
          <a:p>
            <a:endParaRPr lang="en-US" sz="2000" dirty="0">
              <a:latin typeface="Tw Cen MT"/>
              <a:ea typeface="Tw Cen MT"/>
              <a:cs typeface="Tw Cen MT"/>
            </a:endParaRPr>
          </a:p>
          <a:p>
            <a:r>
              <a:rPr lang="en-US" sz="2000" b="1" dirty="0">
                <a:latin typeface="Tw Cen MT"/>
                <a:ea typeface="Tw Cen MT"/>
                <a:cs typeface="Tw Cen MT"/>
              </a:rPr>
              <a:t>Activity example:</a:t>
            </a:r>
            <a:r>
              <a:rPr lang="en-US" sz="2000" dirty="0">
                <a:latin typeface="Tw Cen MT"/>
                <a:ea typeface="Tw Cen MT"/>
                <a:cs typeface="Tw Cen MT"/>
              </a:rPr>
              <a:t> Annual role model festival and semi‑annual recognition </a:t>
            </a:r>
            <a:endParaRPr lang="en-US" sz="2000" dirty="0"/>
          </a:p>
        </p:txBody>
      </p:sp>
      <p:sp>
        <p:nvSpPr>
          <p:cNvPr id="20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540554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8952" y="565849"/>
            <a:ext cx="7772400" cy="4916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Action package 4: Advocacy </a:t>
            </a:r>
            <a:endParaRPr lang="en-US" sz="25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F13981-18EF-4BC0-3AB9-41CFA8004CEF}"/>
              </a:ext>
            </a:extLst>
          </p:cNvPr>
          <p:cNvSpPr txBox="1"/>
          <p:nvPr/>
        </p:nvSpPr>
        <p:spPr>
          <a:xfrm>
            <a:off x="626534" y="1451171"/>
            <a:ext cx="739758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Target:</a:t>
            </a:r>
            <a:r>
              <a:rPr lang="en-US" sz="2000" b="0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 Kebele leaders, Woreda officials, religious </a:t>
            </a:r>
            <a:r>
              <a:rPr lang="en-US" sz="2000" dirty="0">
                <a:solidFill>
                  <a:srgbClr val="0F1115"/>
                </a:solidFill>
                <a:latin typeface="Tw Cen MT"/>
                <a:ea typeface="Tw Cen MT"/>
                <a:cs typeface="Tw Cen MT"/>
              </a:rPr>
              <a:t>leaders </a:t>
            </a:r>
          </a:p>
          <a:p>
            <a:br>
              <a:rPr lang="en-US" sz="1200" dirty="0"/>
            </a:br>
            <a:r>
              <a:rPr lang="en-US" sz="2000" b="1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Tactic:</a:t>
            </a:r>
            <a:r>
              <a:rPr lang="en-US" sz="2000" b="0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 “Peer‑to‑peer advocacy” – respected leaders influence hesitant ones</a:t>
            </a:r>
          </a:p>
          <a:p>
            <a:br>
              <a:rPr lang="en-US" sz="1400" dirty="0"/>
            </a:br>
            <a:r>
              <a:rPr lang="en-US" sz="2000" b="1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Activity example:</a:t>
            </a:r>
            <a:r>
              <a:rPr lang="en-US" sz="2000" b="0" i="0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 Engaging Kebele Chairman and religious leaders to champion learning materials </a:t>
            </a:r>
            <a:endParaRPr lang="en-US" sz="2000" dirty="0"/>
          </a:p>
        </p:txBody>
      </p:sp>
      <p:sp>
        <p:nvSpPr>
          <p:cNvPr id="26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73118"/>
            <a:ext cx="7772400" cy="567545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School-level tailoring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726948" y="1261461"/>
            <a:ext cx="1417320" cy="376907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6B7280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School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2385659" y="1215638"/>
            <a:ext cx="3657600" cy="36658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6B7280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Behavioral / structural bottleneck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629400" y="1110636"/>
            <a:ext cx="4572000" cy="43064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6B7280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Action translation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8299" y="1792121"/>
            <a:ext cx="10789920" cy="732034"/>
          </a:xfrm>
          <a:prstGeom prst="roundRect">
            <a:avLst>
              <a:gd name="adj" fmla="val 12500"/>
            </a:avLst>
          </a:prstGeom>
          <a:solidFill>
            <a:srgbClr val="F3F7FB"/>
          </a:solidFill>
          <a:ln w="12700">
            <a:solidFill>
              <a:srgbClr val="E5EDF7"/>
            </a:solidFill>
            <a:prstDash val="solid"/>
          </a:ln>
        </p:spPr>
        <p:txBody>
          <a:bodyPr/>
          <a:lstStyle/>
          <a:p>
            <a:endParaRPr sz="2000"/>
          </a:p>
        </p:txBody>
      </p:sp>
      <p:sp>
        <p:nvSpPr>
          <p:cNvPr id="11" name="Text 9"/>
          <p:cNvSpPr/>
          <p:nvPr/>
        </p:nvSpPr>
        <p:spPr>
          <a:xfrm>
            <a:off x="772668" y="2156443"/>
            <a:ext cx="1371600" cy="12801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Addis Geberie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2468880" y="1833063"/>
            <a:ext cx="3657600" cy="691091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Materials, work pressure, disability stigma, MHM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629400" y="1792120"/>
            <a:ext cx="4789932" cy="732033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Parent dialogue, peer discussions, sanitary pad training, recognition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685800" y="2910823"/>
            <a:ext cx="10789920" cy="585216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E5EDF7"/>
            </a:solidFill>
            <a:prstDash val="solid"/>
          </a:ln>
        </p:spPr>
        <p:txBody>
          <a:bodyPr/>
          <a:lstStyle/>
          <a:p>
            <a:endParaRPr sz="2000"/>
          </a:p>
        </p:txBody>
      </p:sp>
      <p:sp>
        <p:nvSpPr>
          <p:cNvPr id="15" name="Text 13"/>
          <p:cNvSpPr/>
          <p:nvPr/>
        </p:nvSpPr>
        <p:spPr>
          <a:xfrm>
            <a:off x="772668" y="3076340"/>
            <a:ext cx="1371600" cy="12801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Mermerte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2468880" y="2910823"/>
            <a:ext cx="3657600" cy="445179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Dhimmi, child marriage/FGM, language barriers, cattle herding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629400" y="2853748"/>
            <a:ext cx="4808818" cy="5752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Community dialogue, Dasenech language support for teachers, PTSA monitoring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685800" y="3795991"/>
            <a:ext cx="10789920" cy="585216"/>
          </a:xfrm>
          <a:prstGeom prst="roundRect">
            <a:avLst>
              <a:gd name="adj" fmla="val 12500"/>
            </a:avLst>
          </a:prstGeom>
          <a:solidFill>
            <a:srgbClr val="F3F7FB"/>
          </a:solidFill>
          <a:ln w="12700">
            <a:solidFill>
              <a:srgbClr val="E5EDF7"/>
            </a:solidFill>
            <a:prstDash val="solid"/>
          </a:ln>
        </p:spPr>
        <p:txBody>
          <a:bodyPr/>
          <a:lstStyle/>
          <a:p>
            <a:endParaRPr sz="2000"/>
          </a:p>
        </p:txBody>
      </p:sp>
      <p:sp>
        <p:nvSpPr>
          <p:cNvPr id="19" name="Text 17"/>
          <p:cNvSpPr/>
          <p:nvPr/>
        </p:nvSpPr>
        <p:spPr>
          <a:xfrm>
            <a:off x="795528" y="3949179"/>
            <a:ext cx="1371600" cy="12801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Kuraz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2438400" y="3988015"/>
            <a:ext cx="365760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Low motivation, weak parent-school relationship, water/heat stress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629400" y="3815669"/>
            <a:ext cx="4808818" cy="56553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Parenting skills, PTSA role training, clubs, quarterly review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685800" y="4781492"/>
            <a:ext cx="10789920" cy="660524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E5EDF7"/>
            </a:solidFill>
            <a:prstDash val="solid"/>
          </a:ln>
        </p:spPr>
        <p:txBody>
          <a:bodyPr/>
          <a:lstStyle/>
          <a:p>
            <a:endParaRPr sz="2000"/>
          </a:p>
        </p:txBody>
      </p:sp>
      <p:sp>
        <p:nvSpPr>
          <p:cNvPr id="23" name="Text 21"/>
          <p:cNvSpPr/>
          <p:nvPr/>
        </p:nvSpPr>
        <p:spPr>
          <a:xfrm>
            <a:off x="772668" y="4999303"/>
            <a:ext cx="1371600" cy="12801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Genet Era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2423160" y="4848531"/>
            <a:ext cx="3620099" cy="494031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Parental follow-up, weak PTSA, teacher monitoring, child marriage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6568440" y="4781492"/>
            <a:ext cx="4850892" cy="652255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Community conversations, teacher follow-up, peer life skills, annual recognition</a:t>
            </a:r>
            <a:endParaRPr lang="en-US" sz="2000" dirty="0"/>
          </a:p>
        </p:txBody>
      </p:sp>
      <p:sp>
        <p:nvSpPr>
          <p:cNvPr id="26" name="Shape 24"/>
          <p:cNvSpPr/>
          <p:nvPr/>
        </p:nvSpPr>
        <p:spPr>
          <a:xfrm>
            <a:off x="731520" y="5733699"/>
            <a:ext cx="10789920" cy="585216"/>
          </a:xfrm>
          <a:prstGeom prst="roundRect">
            <a:avLst>
              <a:gd name="adj" fmla="val 12500"/>
            </a:avLst>
          </a:prstGeom>
          <a:solidFill>
            <a:srgbClr val="F3F7FB"/>
          </a:solidFill>
          <a:ln w="12700">
            <a:solidFill>
              <a:srgbClr val="E5EDF7"/>
            </a:solidFill>
            <a:prstDash val="solid"/>
          </a:ln>
        </p:spPr>
        <p:txBody>
          <a:bodyPr/>
          <a:lstStyle/>
          <a:p>
            <a:endParaRPr sz="2000"/>
          </a:p>
        </p:txBody>
      </p:sp>
      <p:sp>
        <p:nvSpPr>
          <p:cNvPr id="27" name="Text 25"/>
          <p:cNvSpPr/>
          <p:nvPr/>
        </p:nvSpPr>
        <p:spPr>
          <a:xfrm>
            <a:off x="795528" y="5842301"/>
            <a:ext cx="1371600" cy="275035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Gayy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468880" y="5733699"/>
            <a:ext cx="3574379" cy="58521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Mining migration, child marriage, teacher/special needs gaps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6629399" y="5747364"/>
            <a:ext cx="4892041" cy="571551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Community dialogue, special needs materials, school feeding/MHM support</a:t>
            </a:r>
            <a:endParaRPr lang="en-US" sz="2000" dirty="0"/>
          </a:p>
        </p:txBody>
      </p:sp>
      <p:sp>
        <p:nvSpPr>
          <p:cNvPr id="30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2098" y="566106"/>
            <a:ext cx="94914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Implementation architecture: who converts the plan into action?</a:t>
            </a:r>
            <a:endParaRPr lang="en-US" sz="2500" dirty="0"/>
          </a:p>
        </p:txBody>
      </p:sp>
      <p:sp>
        <p:nvSpPr>
          <p:cNvPr id="7" name="Shape 5"/>
          <p:cNvSpPr/>
          <p:nvPr/>
        </p:nvSpPr>
        <p:spPr>
          <a:xfrm>
            <a:off x="502920" y="1600200"/>
            <a:ext cx="1965960" cy="3200400"/>
          </a:xfrm>
          <a:prstGeom prst="roundRect">
            <a:avLst>
              <a:gd name="adj" fmla="val 3721"/>
            </a:avLst>
          </a:prstGeom>
          <a:solidFill>
            <a:srgbClr val="EAF3FF"/>
          </a:solidFill>
          <a:ln w="12700">
            <a:solidFill>
              <a:srgbClr val="CFE0F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542544" y="1715784"/>
            <a:ext cx="1926336" cy="5427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School &amp; teachers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2920" y="2743199"/>
            <a:ext cx="1792224" cy="1633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Classroom practice</a:t>
            </a:r>
            <a:endParaRPr lang="en-US" sz="116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Student clubs</a:t>
            </a:r>
            <a:endParaRPr lang="en-US" sz="116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Teacher monitoring</a:t>
            </a:r>
            <a:endParaRPr lang="en-US" sz="1160" dirty="0"/>
          </a:p>
        </p:txBody>
      </p:sp>
      <p:sp>
        <p:nvSpPr>
          <p:cNvPr id="10" name="Shape 8"/>
          <p:cNvSpPr/>
          <p:nvPr/>
        </p:nvSpPr>
        <p:spPr>
          <a:xfrm>
            <a:off x="2834640" y="1600200"/>
            <a:ext cx="1965960" cy="3200400"/>
          </a:xfrm>
          <a:prstGeom prst="roundRect">
            <a:avLst>
              <a:gd name="adj" fmla="val 3721"/>
            </a:avLst>
          </a:prstGeom>
          <a:solidFill>
            <a:srgbClr val="ECFDF5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2962656" y="1715784"/>
            <a:ext cx="1691640" cy="5427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PTSA</a:t>
            </a:r>
            <a:r>
              <a:rPr lang="en-US" sz="18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 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834640" y="2743199"/>
            <a:ext cx="1965960" cy="1530849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Parent follow-up</a:t>
            </a:r>
            <a:endParaRPr lang="en-US" sz="116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Resource mobilization</a:t>
            </a:r>
            <a:endParaRPr lang="en-US" sz="116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Quarterly review</a:t>
            </a:r>
            <a:endParaRPr lang="en-US" sz="1160" dirty="0"/>
          </a:p>
        </p:txBody>
      </p:sp>
      <p:sp>
        <p:nvSpPr>
          <p:cNvPr id="13" name="Shape 11"/>
          <p:cNvSpPr/>
          <p:nvPr/>
        </p:nvSpPr>
        <p:spPr>
          <a:xfrm>
            <a:off x="5166360" y="1600200"/>
            <a:ext cx="1965960" cy="3200400"/>
          </a:xfrm>
          <a:prstGeom prst="roundRect">
            <a:avLst>
              <a:gd name="adj" fmla="val 3721"/>
            </a:avLst>
          </a:prstGeom>
          <a:solidFill>
            <a:srgbClr val="FFF7E6"/>
          </a:solidFill>
          <a:ln w="12700">
            <a:solidFill>
              <a:srgbClr val="FDE7B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5166360" y="1715784"/>
            <a:ext cx="1819656" cy="65754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Community leaders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166360" y="2743200"/>
            <a:ext cx="1965960" cy="14281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Dialogue facilitation</a:t>
            </a:r>
            <a:endParaRPr lang="en-US" sz="116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Norm shifting</a:t>
            </a:r>
            <a:endParaRPr lang="en-US" sz="1160" dirty="0"/>
          </a:p>
        </p:txBody>
      </p:sp>
      <p:sp>
        <p:nvSpPr>
          <p:cNvPr id="16" name="Shape 14"/>
          <p:cNvSpPr/>
          <p:nvPr/>
        </p:nvSpPr>
        <p:spPr>
          <a:xfrm>
            <a:off x="7498080" y="1600200"/>
            <a:ext cx="1965960" cy="3200400"/>
          </a:xfrm>
          <a:prstGeom prst="roundRect">
            <a:avLst>
              <a:gd name="adj" fmla="val 3721"/>
            </a:avLst>
          </a:prstGeom>
          <a:solidFill>
            <a:srgbClr val="F5F3FF"/>
          </a:solidFill>
          <a:ln w="12700">
            <a:solidFill>
              <a:srgbClr val="DDD6F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5"/>
          <p:cNvSpPr/>
          <p:nvPr/>
        </p:nvSpPr>
        <p:spPr>
          <a:xfrm>
            <a:off x="7498080" y="1715784"/>
            <a:ext cx="1965960" cy="65754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Government offices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498080" y="2743200"/>
            <a:ext cx="1965960" cy="15308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Education, women/children</a:t>
            </a:r>
            <a:endParaRPr lang="en-US" sz="1160" dirty="0"/>
          </a:p>
        </p:txBody>
      </p:sp>
      <p:sp>
        <p:nvSpPr>
          <p:cNvPr id="19" name="Shape 17"/>
          <p:cNvSpPr/>
          <p:nvPr/>
        </p:nvSpPr>
        <p:spPr>
          <a:xfrm>
            <a:off x="9829800" y="1600200"/>
            <a:ext cx="1965960" cy="3200400"/>
          </a:xfrm>
          <a:prstGeom prst="roundRect">
            <a:avLst>
              <a:gd name="adj" fmla="val 3721"/>
            </a:avLst>
          </a:prstGeom>
          <a:solidFill>
            <a:srgbClr val="FEF2F2"/>
          </a:solidFill>
          <a:ln w="12700">
            <a:solidFill>
              <a:srgbClr val="FECAC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8"/>
          <p:cNvSpPr/>
          <p:nvPr/>
        </p:nvSpPr>
        <p:spPr>
          <a:xfrm>
            <a:off x="9829800" y="1715784"/>
            <a:ext cx="1819656" cy="5427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3A5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Partners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829800" y="2805256"/>
            <a:ext cx="1965960" cy="14281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I1D, LFTW, UNICEF</a:t>
            </a:r>
            <a:endParaRPr lang="en-US" sz="116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Materials, training</a:t>
            </a:r>
            <a:endParaRPr lang="en-US" sz="116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Implementation support</a:t>
            </a:r>
            <a:endParaRPr lang="en-US" sz="1160" dirty="0"/>
          </a:p>
        </p:txBody>
      </p:sp>
      <p:sp>
        <p:nvSpPr>
          <p:cNvPr id="22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19" y="263483"/>
            <a:ext cx="9988618" cy="411480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Monitoring &amp; Evaluation</a:t>
            </a:r>
            <a:r>
              <a:rPr lang="en-US" sz="2400" b="1" dirty="0">
                <a:solidFill>
                  <a:schemeClr val="bg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: track action, behavior and learning pathway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662444" y="1221667"/>
            <a:ext cx="2057400" cy="603504"/>
          </a:xfrm>
          <a:prstGeom prst="roundRect">
            <a:avLst>
              <a:gd name="adj" fmla="val 12121"/>
            </a:avLst>
          </a:prstGeom>
          <a:solidFill>
            <a:schemeClr val="accent6"/>
          </a:solidFill>
          <a:ln w="12700">
            <a:solidFill>
              <a:srgbClr val="2F80ED"/>
            </a:solidFill>
            <a:prstDash val="solid"/>
          </a:ln>
        </p:spPr>
        <p:txBody>
          <a:bodyPr/>
          <a:lstStyle/>
          <a:p>
            <a:endParaRPr dirty="0"/>
          </a:p>
        </p:txBody>
      </p:sp>
      <p:sp>
        <p:nvSpPr>
          <p:cNvPr id="8" name="Text 6"/>
          <p:cNvSpPr/>
          <p:nvPr/>
        </p:nvSpPr>
        <p:spPr>
          <a:xfrm>
            <a:off x="662444" y="1268725"/>
            <a:ext cx="2057400" cy="556445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Inputs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184990" y="1058341"/>
            <a:ext cx="3069390" cy="828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Training manuals</a:t>
            </a:r>
            <a:endParaRPr lang="en-US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Facilitators trained</a:t>
            </a:r>
            <a:endParaRPr lang="en-US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Materials supplied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536187" y="2024420"/>
            <a:ext cx="0" cy="274320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1" name="Shape 9"/>
          <p:cNvSpPr/>
          <p:nvPr/>
        </p:nvSpPr>
        <p:spPr>
          <a:xfrm>
            <a:off x="662444" y="3309508"/>
            <a:ext cx="2057400" cy="603504"/>
          </a:xfrm>
          <a:prstGeom prst="roundRect">
            <a:avLst>
              <a:gd name="adj" fmla="val 12121"/>
            </a:avLst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14B8D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/>
          <p:cNvSpPr/>
          <p:nvPr/>
        </p:nvSpPr>
        <p:spPr>
          <a:xfrm>
            <a:off x="746818" y="3364992"/>
            <a:ext cx="1737360" cy="43012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 pitchFamily="34" charset="0"/>
                <a:ea typeface="Tw Cen MT"/>
                <a:cs typeface="Tw Cen MT"/>
              </a:rPr>
              <a:t>Outputs 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184990" y="1825170"/>
            <a:ext cx="3814011" cy="12034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w Cen MT"/>
                <a:ea typeface="Tw Cen MT"/>
                <a:cs typeface="Tw Cen MT"/>
              </a:rPr>
              <a:t>Facilitators/PTSA trained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w Cen MT"/>
                <a:ea typeface="Tw Cen MT"/>
                <a:cs typeface="Tw Cen MT"/>
              </a:rPr>
              <a:t>Community dialogues held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w Cen MT"/>
                <a:ea typeface="Tw Cen MT"/>
                <a:cs typeface="Tw Cen MT"/>
              </a:rPr>
              <a:t>Weekly peer sessions conducted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w Cen MT"/>
                <a:ea typeface="Tw Cen MT"/>
                <a:cs typeface="Tw Cen MT"/>
              </a:rPr>
              <a:t>MHM kits/materials distributed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w Cen MT"/>
                <a:ea typeface="Tw Cen MT"/>
                <a:cs typeface="Tw Cen MT"/>
              </a:rPr>
              <a:t>Mini-media broadcasts / club activities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184989" y="3322456"/>
            <a:ext cx="4736385" cy="1907089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w Cen MT"/>
                <a:ea typeface="Tw Cen MT"/>
                <a:cs typeface="Tw Cen MT"/>
              </a:rPr>
              <a:t>More parents attending follow-up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w Cen MT"/>
                <a:ea typeface="Tw Cen MT"/>
                <a:cs typeface="Tw Cen MT"/>
              </a:rPr>
              <a:t>Reduced absenteeism linked to MHM, herding, mining or seasonal labor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w Cen MT"/>
                <a:ea typeface="Tw Cen MT"/>
                <a:cs typeface="Tw Cen MT"/>
              </a:rPr>
              <a:t>More out-of-school children enrolled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w Cen MT"/>
                <a:ea typeface="Tw Cen MT"/>
                <a:cs typeface="Tw Cen MT"/>
              </a:rPr>
              <a:t>Fewer reported child marriage cases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w Cen MT"/>
                <a:ea typeface="Tw Cen MT"/>
                <a:cs typeface="Tw Cen MT"/>
              </a:rPr>
              <a:t>Stronger PTSA/teacher monitoring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Parents provide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Inclusive practices</a:t>
            </a:r>
            <a:endParaRPr lang="en-US" sz="1400" dirty="0"/>
          </a:p>
          <a:p>
            <a:endParaRPr lang="en-US" sz="1600" dirty="0"/>
          </a:p>
          <a:p>
            <a:pPr marL="0" indent="0" algn="l">
              <a:buNone/>
            </a:pP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20932" y="4297675"/>
            <a:ext cx="1737360" cy="2849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 pitchFamily="34" charset="0"/>
                <a:ea typeface="Tw Cen MT"/>
                <a:cs typeface="Tw Cen MT"/>
              </a:rPr>
              <a:t>Outcomes 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1589612" y="5085142"/>
            <a:ext cx="0" cy="274320"/>
          </a:xfrm>
          <a:prstGeom prst="line">
            <a:avLst/>
          </a:prstGeom>
          <a:noFill/>
          <a:ln w="25400">
            <a:solidFill>
              <a:srgbClr val="94A3B8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3" name="Shape 21"/>
          <p:cNvSpPr/>
          <p:nvPr/>
        </p:nvSpPr>
        <p:spPr>
          <a:xfrm>
            <a:off x="720932" y="5744125"/>
            <a:ext cx="2057400" cy="603504"/>
          </a:xfrm>
          <a:prstGeom prst="roundRect">
            <a:avLst>
              <a:gd name="adj" fmla="val 12121"/>
            </a:avLst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2"/>
          <p:cNvSpPr/>
          <p:nvPr/>
        </p:nvSpPr>
        <p:spPr>
          <a:xfrm>
            <a:off x="785602" y="5882107"/>
            <a:ext cx="1737360" cy="277689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 pitchFamily="34" charset="0"/>
                <a:ea typeface="Tw Cen MT"/>
                <a:cs typeface="Tw Cen MT"/>
              </a:rPr>
              <a:t>Impact </a:t>
            </a:r>
            <a:endParaRPr lang="en-US" sz="14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8960E4B-68EC-9F8C-DEDC-01A6CB52F9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84" t="18948" r="75067" b="9333"/>
          <a:stretch>
            <a:fillRect/>
          </a:stretch>
        </p:blipFill>
        <p:spPr>
          <a:xfrm>
            <a:off x="8016400" y="1271497"/>
            <a:ext cx="3946998" cy="5076132"/>
          </a:xfrm>
          <a:prstGeom prst="rect">
            <a:avLst/>
          </a:prstGeom>
        </p:spPr>
      </p:pic>
      <p:sp>
        <p:nvSpPr>
          <p:cNvPr id="27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27</a:t>
            </a:r>
          </a:p>
        </p:txBody>
      </p:sp>
      <p:sp>
        <p:nvSpPr>
          <p:cNvPr id="4" name="Text 23">
            <a:extLst>
              <a:ext uri="{FF2B5EF4-FFF2-40B4-BE49-F238E27FC236}">
                <a16:creationId xmlns:a16="http://schemas.microsoft.com/office/drawing/2014/main" id="{8820B8E0-7E43-B273-3C2F-A7A355B763C6}"/>
              </a:ext>
            </a:extLst>
          </p:cNvPr>
          <p:cNvSpPr/>
          <p:nvPr/>
        </p:nvSpPr>
        <p:spPr>
          <a:xfrm>
            <a:off x="3208120" y="5605679"/>
            <a:ext cx="4542322" cy="83054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 anchorCtr="0">
            <a:noAutofit/>
          </a:bodyPr>
          <a:lstStyle/>
          <a:p>
            <a:r>
              <a:rPr lang="en-US" sz="1600" dirty="0"/>
              <a:t>% </a:t>
            </a:r>
            <a:r>
              <a:rPr lang="en-US" sz="1600" dirty="0">
                <a:latin typeface="Tw Cen MT" panose="020B0602020104020603" pitchFamily="34" charset="0"/>
              </a:rPr>
              <a:t>of students meeting literacy/numeracy  </a:t>
            </a:r>
            <a:r>
              <a:rPr lang="en-US" sz="1600" dirty="0">
                <a:latin typeface="Tw Cen MT" panose="020B0602020104020603" pitchFamily="34" charset="0"/>
                <a:ea typeface="Aptos" pitchFamily="34" charset="-122"/>
                <a:cs typeface="Aptos" pitchFamily="34" charset="-120"/>
              </a:rPr>
              <a:t>aligned with each school </a:t>
            </a:r>
            <a:r>
              <a:rPr lang="en-US" sz="1600" dirty="0">
                <a:latin typeface="Tw Cen MT" panose="020B0602020104020603" pitchFamily="34" charset="0"/>
              </a:rPr>
              <a:t>vision (read, write, calculate); progress to the next level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2648" y="247899"/>
            <a:ext cx="7853258" cy="36933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>
            <a:spAutoFit/>
          </a:bodyPr>
          <a:lstStyle/>
          <a:p>
            <a:r>
              <a:rPr sz="2400" b="1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Key takeaways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4086" y="1852338"/>
            <a:ext cx="9641420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dirty="0">
                <a:latin typeface="Tw Cen MT"/>
                <a:ea typeface="Tw Cen MT"/>
                <a:cs typeface="Tw Cen MT"/>
              </a:rPr>
              <a:t>Evidence becomes useful when communities validate it, prioritize it, and turn it into owned action</a:t>
            </a:r>
            <a:r>
              <a:rPr sz="1800" dirty="0">
                <a:solidFill>
                  <a:srgbClr val="464C54"/>
                </a:solidFill>
                <a:latin typeface="Tw Cen MT"/>
                <a:ea typeface="Tw Cen MT"/>
                <a:cs typeface="Tw Cen MT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4086" y="912787"/>
            <a:ext cx="10115424" cy="566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dirty="0">
                <a:solidFill>
                  <a:srgbClr val="12161C"/>
                </a:solidFill>
                <a:latin typeface="Tw Cen MT"/>
                <a:ea typeface="Tw Cen MT"/>
                <a:cs typeface="Tw Cen MT"/>
              </a:rPr>
              <a:t>Evidence is the starting point: BI diagnosis must translate into clear behaviors: who does what, when, where, and with what support.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4086" y="4043245"/>
            <a:ext cx="10553253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800" dirty="0">
                <a:solidFill>
                  <a:srgbClr val="0F1115"/>
                </a:solidFill>
                <a:latin typeface="Tw Cen MT"/>
                <a:ea typeface="Tw Cen MT"/>
                <a:cs typeface="Tw Cen MT"/>
              </a:rPr>
              <a:t>Leverage what already works</a:t>
            </a:r>
            <a:r>
              <a:rPr sz="1800" dirty="0">
                <a:solidFill>
                  <a:srgbClr val="12161C"/>
                </a:solidFill>
                <a:latin typeface="Tw Cen MT"/>
                <a:ea typeface="Tw Cen MT"/>
                <a:cs typeface="Tw Cen MT"/>
              </a:rPr>
              <a:t>: </a:t>
            </a:r>
            <a:r>
              <a:rPr lang="en-US" sz="1800" dirty="0">
                <a:solidFill>
                  <a:srgbClr val="0F1115"/>
                </a:solidFill>
                <a:latin typeface="Tw Cen MT"/>
                <a:ea typeface="Tw Cen MT"/>
                <a:cs typeface="Tw Cen MT"/>
              </a:rPr>
              <a:t>Elders, religious leaders, indigenous forums are more trusted than formal letters. Use existing platforms (Parents’ Day, women’s groups, school clubs) to deliver SBC messages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4086" y="2637031"/>
            <a:ext cx="8778240" cy="28469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dirty="0">
                <a:solidFill>
                  <a:srgbClr val="12161C"/>
                </a:solidFill>
                <a:latin typeface="Tw Cen MT"/>
                <a:ea typeface="Tw Cen MT"/>
                <a:cs typeface="Tw Cen MT"/>
              </a:rPr>
              <a:t>Co-creation builds </a:t>
            </a:r>
            <a:r>
              <a:rPr lang="en-US" sz="1800" dirty="0">
                <a:solidFill>
                  <a:srgbClr val="12161C"/>
                </a:solidFill>
                <a:latin typeface="Tw Cen MT"/>
                <a:ea typeface="Tw Cen MT"/>
                <a:cs typeface="Tw Cen MT"/>
              </a:rPr>
              <a:t>trust and </a:t>
            </a:r>
            <a:r>
              <a:rPr sz="1800" dirty="0">
                <a:solidFill>
                  <a:srgbClr val="12161C"/>
                </a:solidFill>
                <a:latin typeface="Tw Cen MT"/>
                <a:ea typeface="Tw Cen MT"/>
                <a:cs typeface="Tw Cen MT"/>
              </a:rPr>
              <a:t>ownership</a:t>
            </a:r>
            <a:r>
              <a:rPr lang="en-US" sz="1800" dirty="0">
                <a:solidFill>
                  <a:srgbClr val="12161C"/>
                </a:solidFill>
                <a:latin typeface="Tw Cen MT"/>
                <a:ea typeface="Tw Cen MT"/>
                <a:cs typeface="Tw Cen MT"/>
              </a:rPr>
              <a:t>.</a:t>
            </a:r>
            <a:endParaRPr sz="1850" dirty="0">
              <a:solidFill>
                <a:srgbClr val="12161C"/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4086" y="5151836"/>
            <a:ext cx="10351696" cy="5669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dirty="0">
                <a:solidFill>
                  <a:srgbClr val="12161C"/>
                </a:solidFill>
                <a:latin typeface="Tw Cen MT"/>
                <a:ea typeface="Tw Cen MT"/>
                <a:cs typeface="Tw Cen MT"/>
              </a:rPr>
              <a:t>Implementation must be learned: Track activities, behavior shifts, inclusion, attendance, and literacy/numeracy progress through regular feedback loops.</a:t>
            </a:r>
          </a:p>
        </p:txBody>
      </p:sp>
      <p:sp>
        <p:nvSpPr>
          <p:cNvPr id="22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29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96E91F-4CB6-E27E-12BD-FCC03616DEDC}"/>
              </a:ext>
            </a:extLst>
          </p:cNvPr>
          <p:cNvSpPr txBox="1"/>
          <p:nvPr/>
        </p:nvSpPr>
        <p:spPr>
          <a:xfrm>
            <a:off x="788744" y="3358485"/>
            <a:ext cx="8778240" cy="28469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800" dirty="0">
                <a:solidFill>
                  <a:srgbClr val="12161C"/>
                </a:solidFill>
                <a:latin typeface="Tw Cen MT"/>
                <a:ea typeface="Tw Cen MT"/>
                <a:cs typeface="Tw Cen MT"/>
              </a:rPr>
              <a:t>SBC strategy operationalizes action. </a:t>
            </a:r>
            <a:endParaRPr sz="1850" dirty="0">
              <a:solidFill>
                <a:srgbClr val="12161C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ABC4D2-6F2F-C89F-9532-EC090F1BE7F5}"/>
              </a:ext>
            </a:extLst>
          </p:cNvPr>
          <p:cNvSpPr txBox="1"/>
          <p:nvPr/>
        </p:nvSpPr>
        <p:spPr>
          <a:xfrm>
            <a:off x="1712214" y="2364068"/>
            <a:ext cx="822289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1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"</a:t>
            </a:r>
            <a:r>
              <a:rPr lang="en-US" sz="2400" b="0" i="1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Supporting school is like supporting my own home. My child's future fruitfulness depends on my contribution." </a:t>
            </a:r>
          </a:p>
          <a:p>
            <a:r>
              <a:rPr lang="en-US" sz="2400" i="1" dirty="0">
                <a:solidFill>
                  <a:srgbClr val="0F1115"/>
                </a:solidFill>
                <a:latin typeface="Tw Cen MT"/>
                <a:ea typeface="Tw Cen MT"/>
                <a:cs typeface="Tw Cen MT"/>
              </a:rPr>
              <a:t>                            </a:t>
            </a:r>
          </a:p>
          <a:p>
            <a:pPr lvl="7"/>
            <a:r>
              <a:rPr lang="en-US" sz="2400" i="1" dirty="0">
                <a:solidFill>
                  <a:srgbClr val="0F1115"/>
                </a:solidFill>
                <a:latin typeface="Tw Cen MT"/>
                <a:ea typeface="Tw Cen MT"/>
                <a:cs typeface="Tw Cen MT"/>
              </a:rPr>
              <a:t> </a:t>
            </a:r>
            <a:r>
              <a:rPr lang="en-US" sz="2400" b="0" i="1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(Female Parent, </a:t>
            </a:r>
            <a:r>
              <a:rPr lang="en-US" sz="2400" b="0" i="1" dirty="0" err="1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Kerkele</a:t>
            </a:r>
            <a:r>
              <a:rPr lang="en-US" sz="2400" b="0" i="1" dirty="0">
                <a:solidFill>
                  <a:srgbClr val="0F1115"/>
                </a:solidFill>
                <a:effectLst/>
                <a:latin typeface="Tw Cen MT"/>
                <a:ea typeface="Tw Cen MT"/>
                <a:cs typeface="Tw Cen MT"/>
              </a:rPr>
              <a:t> Primary School)</a:t>
            </a:r>
            <a:endParaRPr lang="en-US" sz="2400" dirty="0"/>
          </a:p>
        </p:txBody>
      </p:sp>
      <p:sp>
        <p:nvSpPr>
          <p:cNvPr id="4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3699596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EDDC2B-2E43-1B80-A148-EACD676055DB}"/>
              </a:ext>
            </a:extLst>
          </p:cNvPr>
          <p:cNvSpPr txBox="1"/>
          <p:nvPr/>
        </p:nvSpPr>
        <p:spPr>
          <a:xfrm>
            <a:off x="1017141" y="1801339"/>
            <a:ext cx="9616611" cy="156966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kern="0" dirty="0">
                <a:solidFill>
                  <a:schemeClr val="bg1"/>
                </a:solidFill>
                <a:effectLst/>
                <a:latin typeface="Tw Cen MT" panose="02020603050405020304" pitchFamily="18" charset="0"/>
                <a:ea typeface="Tw Cen MT" panose="02020603050405020304" pitchFamily="18" charset="0"/>
                <a:cs typeface="Tw Cen MT"/>
              </a:rPr>
              <a:t>Behavioral Insights Study on Community Engagement and School Ownership for Improving Learning Outcomes, Designing Strategies, and School Planning/Visioning in Six Primary Schools Across South and Southwest Ethiopia Regions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79489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64ED53D-9FBC-FFFC-A61A-CB50947B292C}"/>
              </a:ext>
            </a:extLst>
          </p:cNvPr>
          <p:cNvSpPr/>
          <p:nvPr/>
        </p:nvSpPr>
        <p:spPr>
          <a:xfrm>
            <a:off x="2898844" y="1557495"/>
            <a:ext cx="5095984" cy="1294545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 Cen MT" panose="020B0602020104020603" pitchFamily="34" charset="0"/>
                <a:cs typeface="Tw Cen MT" panose="02020603050405020304" pitchFamily="18" charset="0"/>
              </a:rPr>
              <a:t>Thank you!</a:t>
            </a:r>
          </a:p>
        </p:txBody>
      </p:sp>
      <p:sp>
        <p:nvSpPr>
          <p:cNvPr id="8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290318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66722" y="283640"/>
            <a:ext cx="11575342" cy="575805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Why was there a need to conduct the BI study?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658367" y="2622625"/>
            <a:ext cx="3567586" cy="2572598"/>
          </a:xfrm>
          <a:prstGeom prst="roundRect">
            <a:avLst>
              <a:gd name="adj" fmla="val 4848"/>
            </a:avLst>
          </a:prstGeom>
          <a:solidFill>
            <a:srgbClr val="F7FBFE"/>
          </a:solidFill>
          <a:ln w="12700">
            <a:solidFill>
              <a:srgbClr val="C8DC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807720" y="3340023"/>
            <a:ext cx="1783080" cy="6167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85757"/>
                </a:solidFill>
                <a:latin typeface="Tw Cen MT"/>
                <a:ea typeface="Tw Cen MT"/>
                <a:cs typeface="Tw Cen MT"/>
              </a:rPr>
              <a:t>90%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58367" y="3797922"/>
            <a:ext cx="3567585" cy="15660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2F3A44"/>
                </a:solidFill>
                <a:latin typeface="Tw Cen MT"/>
                <a:ea typeface="Tw Cen MT"/>
                <a:cs typeface="Tw Cen MT"/>
              </a:rPr>
              <a:t>of 10-year-old children cannot read and understand a simple text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2F3A44"/>
                </a:solidFill>
                <a:latin typeface="Tw Cen MT"/>
                <a:ea typeface="Tw Cen MT"/>
                <a:cs typeface="Tw Cen MT"/>
              </a:rPr>
              <a:t>(EAES, 2023</a:t>
            </a:r>
            <a:r>
              <a:rPr lang="en-US" sz="1800" dirty="0">
                <a:solidFill>
                  <a:srgbClr val="2F3A44"/>
                </a:solidFill>
                <a:latin typeface="Tw Cen MT"/>
                <a:ea typeface="Tw Cen MT"/>
                <a:cs typeface="Tw Cen MT"/>
              </a:rPr>
              <a:t>)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4598469" y="3707651"/>
            <a:ext cx="914400" cy="0"/>
          </a:xfrm>
          <a:prstGeom prst="line">
            <a:avLst/>
          </a:prstGeom>
          <a:noFill/>
          <a:ln w="25400">
            <a:solidFill>
              <a:srgbClr val="2F72AE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6158484" y="2220468"/>
            <a:ext cx="5375148" cy="2974755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w Cen MT"/>
                <a:ea typeface="Tw Cen MT"/>
                <a:cs typeface="Tw Cen MT"/>
              </a:rPr>
              <a:t>Reforms such as GEQIP-E and School Improvement Program (SIP) were already in place, but pedagogy and formal structures alone were not enough. </a:t>
            </a:r>
          </a:p>
          <a:p>
            <a:endParaRPr lang="en-US" sz="1400" dirty="0">
              <a:latin typeface="Tw Cen MT"/>
              <a:ea typeface="Tw Cen MT"/>
              <a:cs typeface="Tw Cen 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w Cen MT"/>
                <a:ea typeface="Tw Cen MT"/>
                <a:cs typeface="Tw Cen MT"/>
              </a:rPr>
              <a:t>Sustainable improvement requires community engagement, school ownership, and accountability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73733" y="5817438"/>
            <a:ext cx="2057400" cy="456708"/>
          </a:xfrm>
          <a:prstGeom prst="roundRect">
            <a:avLst>
              <a:gd name="adj" fmla="val 20588"/>
            </a:avLst>
          </a:prstGeom>
          <a:solidFill>
            <a:srgbClr val="2F72AE"/>
          </a:solidFill>
          <a:ln w="12700">
            <a:solidFill>
              <a:srgbClr val="2F72A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Text 14"/>
          <p:cNvSpPr/>
          <p:nvPr/>
        </p:nvSpPr>
        <p:spPr>
          <a:xfrm>
            <a:off x="900683" y="5717406"/>
            <a:ext cx="2102639" cy="547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Access increased</a:t>
            </a:r>
            <a:endParaRPr lang="en-US" sz="730" dirty="0"/>
          </a:p>
        </p:txBody>
      </p:sp>
      <p:sp>
        <p:nvSpPr>
          <p:cNvPr id="17" name="Shape 15"/>
          <p:cNvSpPr/>
          <p:nvPr/>
        </p:nvSpPr>
        <p:spPr>
          <a:xfrm>
            <a:off x="3680220" y="5852219"/>
            <a:ext cx="2331720" cy="431131"/>
          </a:xfrm>
          <a:prstGeom prst="roundRect">
            <a:avLst>
              <a:gd name="adj" fmla="val 20588"/>
            </a:avLst>
          </a:prstGeom>
          <a:solidFill>
            <a:srgbClr val="C85757"/>
          </a:solidFill>
          <a:ln w="12700">
            <a:solidFill>
              <a:srgbClr val="C857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6"/>
          <p:cNvSpPr/>
          <p:nvPr/>
        </p:nvSpPr>
        <p:spPr>
          <a:xfrm>
            <a:off x="3627762" y="5807822"/>
            <a:ext cx="2436635" cy="475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Learning remained low</a:t>
            </a:r>
            <a:endParaRPr lang="en-US" sz="730" dirty="0"/>
          </a:p>
        </p:txBody>
      </p:sp>
      <p:sp>
        <p:nvSpPr>
          <p:cNvPr id="19" name="Shape 17"/>
          <p:cNvSpPr/>
          <p:nvPr/>
        </p:nvSpPr>
        <p:spPr>
          <a:xfrm>
            <a:off x="6554323" y="5817438"/>
            <a:ext cx="2377440" cy="456708"/>
          </a:xfrm>
          <a:prstGeom prst="roundRect">
            <a:avLst>
              <a:gd name="adj" fmla="val 20588"/>
            </a:avLst>
          </a:prstGeom>
          <a:solidFill>
            <a:srgbClr val="0E766F"/>
          </a:solidFill>
          <a:ln w="12700">
            <a:solidFill>
              <a:srgbClr val="0E766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8"/>
          <p:cNvSpPr/>
          <p:nvPr/>
        </p:nvSpPr>
        <p:spPr>
          <a:xfrm>
            <a:off x="6688836" y="5817438"/>
            <a:ext cx="2157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Engagement needed</a:t>
            </a:r>
            <a:endParaRPr lang="en-US" sz="730" dirty="0"/>
          </a:p>
        </p:txBody>
      </p:sp>
      <p:sp>
        <p:nvSpPr>
          <p:cNvPr id="21" name="Shape 19"/>
          <p:cNvSpPr/>
          <p:nvPr/>
        </p:nvSpPr>
        <p:spPr>
          <a:xfrm>
            <a:off x="9332173" y="5807822"/>
            <a:ext cx="2423160" cy="475528"/>
          </a:xfrm>
          <a:prstGeom prst="roundRect">
            <a:avLst>
              <a:gd name="adj" fmla="val 20588"/>
            </a:avLst>
          </a:prstGeom>
          <a:solidFill>
            <a:srgbClr val="F19A4D"/>
          </a:solidFill>
          <a:ln w="12700">
            <a:solidFill>
              <a:srgbClr val="F19A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20"/>
          <p:cNvSpPr/>
          <p:nvPr/>
        </p:nvSpPr>
        <p:spPr>
          <a:xfrm>
            <a:off x="9421689" y="5889265"/>
            <a:ext cx="2333644" cy="2901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BI study response</a:t>
            </a:r>
            <a:endParaRPr lang="en-US" sz="730" dirty="0"/>
          </a:p>
        </p:txBody>
      </p:sp>
      <p:sp>
        <p:nvSpPr>
          <p:cNvPr id="23" name="Shape 21"/>
          <p:cNvSpPr/>
          <p:nvPr/>
        </p:nvSpPr>
        <p:spPr>
          <a:xfrm>
            <a:off x="3204009" y="6067785"/>
            <a:ext cx="301752" cy="0"/>
          </a:xfrm>
          <a:prstGeom prst="line">
            <a:avLst/>
          </a:prstGeom>
          <a:noFill/>
          <a:ln w="22860">
            <a:solidFill>
              <a:srgbClr val="A9B4BC"/>
            </a:solidFill>
            <a:prstDash val="solid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4" name="Shape 22"/>
          <p:cNvSpPr/>
          <p:nvPr/>
        </p:nvSpPr>
        <p:spPr>
          <a:xfrm>
            <a:off x="6158484" y="6047572"/>
            <a:ext cx="301752" cy="0"/>
          </a:xfrm>
          <a:prstGeom prst="line">
            <a:avLst/>
          </a:prstGeom>
          <a:noFill/>
          <a:ln w="22860">
            <a:solidFill>
              <a:srgbClr val="A9B4BC"/>
            </a:solidFill>
            <a:prstDash val="solid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5" name="Shape 23"/>
          <p:cNvSpPr/>
          <p:nvPr/>
        </p:nvSpPr>
        <p:spPr>
          <a:xfrm>
            <a:off x="9030421" y="6095698"/>
            <a:ext cx="301752" cy="0"/>
          </a:xfrm>
          <a:prstGeom prst="line">
            <a:avLst/>
          </a:prstGeom>
          <a:noFill/>
          <a:ln w="22860">
            <a:solidFill>
              <a:srgbClr val="A9B4BC"/>
            </a:solidFill>
            <a:prstDash val="solid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1" name="Text 3">
            <a:extLst>
              <a:ext uri="{FF2B5EF4-FFF2-40B4-BE49-F238E27FC236}">
                <a16:creationId xmlns:a16="http://schemas.microsoft.com/office/drawing/2014/main" id="{AA2B828E-2BC5-D538-C20E-05B37BB0F8BB}"/>
              </a:ext>
            </a:extLst>
          </p:cNvPr>
          <p:cNvSpPr/>
          <p:nvPr/>
        </p:nvSpPr>
        <p:spPr>
          <a:xfrm>
            <a:off x="658366" y="1234669"/>
            <a:ext cx="5197903" cy="9857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Ethiopia expanded access to primary education, but access has not translated into </a:t>
            </a:r>
            <a:r>
              <a:rPr lang="en-US" sz="2000" dirty="0">
                <a:latin typeface="Tw Cen MT"/>
                <a:ea typeface="Tw Cen MT"/>
                <a:cs typeface="Tw Cen MT"/>
              </a:rPr>
              <a:t>quality learning outcomes.</a:t>
            </a:r>
            <a:endParaRPr lang="en-US" sz="2400" dirty="0"/>
          </a:p>
        </p:txBody>
      </p:sp>
      <p:sp>
        <p:nvSpPr>
          <p:cNvPr id="33" name="Text 5">
            <a:extLst>
              <a:ext uri="{FF2B5EF4-FFF2-40B4-BE49-F238E27FC236}">
                <a16:creationId xmlns:a16="http://schemas.microsoft.com/office/drawing/2014/main" id="{4413C52B-0D6F-5427-8CE5-460B87FDC248}"/>
              </a:ext>
            </a:extLst>
          </p:cNvPr>
          <p:cNvSpPr/>
          <p:nvPr/>
        </p:nvSpPr>
        <p:spPr>
          <a:xfrm>
            <a:off x="658368" y="2743505"/>
            <a:ext cx="2468880" cy="317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F75B5"/>
                </a:solidFill>
                <a:latin typeface="Tw Cen MT"/>
                <a:ea typeface="Tw Cen MT"/>
                <a:cs typeface="Tw Cen MT"/>
              </a:rPr>
              <a:t>Learning crisis</a:t>
            </a:r>
            <a:endParaRPr lang="en-US" sz="2000" dirty="0"/>
          </a:p>
        </p:txBody>
      </p:sp>
      <p:sp>
        <p:nvSpPr>
          <p:cNvPr id="34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1BE14-A103-5D62-E623-5C386A2C5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D110C5CC-458B-ABA3-27E5-DB180EEE6580}"/>
              </a:ext>
            </a:extLst>
          </p:cNvPr>
          <p:cNvSpPr/>
          <p:nvPr/>
        </p:nvSpPr>
        <p:spPr>
          <a:xfrm>
            <a:off x="425918" y="202530"/>
            <a:ext cx="11331341" cy="642928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The "Intention-Action Gap"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DCED3AA-5146-D4C6-1A76-4C19497BB7EF}"/>
              </a:ext>
            </a:extLst>
          </p:cNvPr>
          <p:cNvSpPr/>
          <p:nvPr/>
        </p:nvSpPr>
        <p:spPr>
          <a:xfrm>
            <a:off x="731519" y="951659"/>
            <a:ext cx="1111717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latin typeface="Tw Cen MT"/>
                <a:ea typeface="Tw Cen MT"/>
                <a:cs typeface="Tw Cen MT"/>
              </a:rPr>
              <a:t>Community structures existed, but there was low parental involvement, weak accountability, and limited community ownership.</a:t>
            </a:r>
            <a:endParaRPr lang="en-US" sz="2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0167E450-E60F-BF7F-9DFE-662487FD89CD}"/>
              </a:ext>
            </a:extLst>
          </p:cNvPr>
          <p:cNvSpPr/>
          <p:nvPr/>
        </p:nvSpPr>
        <p:spPr>
          <a:xfrm>
            <a:off x="777240" y="1874519"/>
            <a:ext cx="2476099" cy="3126047"/>
          </a:xfrm>
          <a:prstGeom prst="roundRect">
            <a:avLst>
              <a:gd name="adj" fmla="val 4776"/>
            </a:avLst>
          </a:prstGeom>
          <a:solidFill>
            <a:srgbClr val="FFFFFF"/>
          </a:solidFill>
          <a:ln w="19050">
            <a:solidFill>
              <a:srgbClr val="C050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07B1804C-52F8-1DD1-8CC4-B356ECD1D894}"/>
              </a:ext>
            </a:extLst>
          </p:cNvPr>
          <p:cNvSpPr/>
          <p:nvPr/>
        </p:nvSpPr>
        <p:spPr>
          <a:xfrm>
            <a:off x="777240" y="1874520"/>
            <a:ext cx="2476099" cy="530352"/>
          </a:xfrm>
          <a:prstGeom prst="rect">
            <a:avLst/>
          </a:prstGeom>
          <a:solidFill>
            <a:srgbClr val="C0504D"/>
          </a:solidFill>
          <a:ln w="12700">
            <a:solidFill>
              <a:srgbClr val="C0504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451A3CFA-10DF-4371-548F-507F3893B5A9}"/>
              </a:ext>
            </a:extLst>
          </p:cNvPr>
          <p:cNvSpPr/>
          <p:nvPr/>
        </p:nvSpPr>
        <p:spPr>
          <a:xfrm>
            <a:off x="777240" y="1860806"/>
            <a:ext cx="2487168" cy="523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Limited engagement</a:t>
            </a:r>
            <a:endParaRPr lang="en-US" sz="16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9A042AFC-629F-1D80-49DE-3DBD5CE37FFE}"/>
              </a:ext>
            </a:extLst>
          </p:cNvPr>
          <p:cNvSpPr/>
          <p:nvPr/>
        </p:nvSpPr>
        <p:spPr>
          <a:xfrm>
            <a:off x="777240" y="2505697"/>
            <a:ext cx="2476099" cy="249487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 anchorCtr="0">
            <a:normAutofit fontScale="2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4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PTSAs often focused on mobilizing money, labor, or materials.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4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Less focus was placed on teaching quality, learning outcomes, or school improvement planning.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400" dirty="0">
              <a:solidFill>
                <a:srgbClr val="1F2937"/>
              </a:solidFill>
              <a:latin typeface="Tw Cen MT" pitchFamily="34" charset="0"/>
              <a:ea typeface="Tw Cen MT" pitchFamily="34" charset="-122"/>
              <a:cs typeface="Tw Cen MT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400" dirty="0">
                <a:latin typeface="Tw Cen MT"/>
                <a:ea typeface="Tw Cen MT"/>
                <a:cs typeface="Tw Cen MT"/>
              </a:rPr>
              <a:t>Parents valued education but fail to engage in learning</a:t>
            </a:r>
          </a:p>
          <a:p>
            <a:br>
              <a:rPr lang="en-US" sz="1600" dirty="0"/>
            </a:br>
            <a:endParaRPr lang="en-US" sz="1450" dirty="0">
              <a:solidFill>
                <a:srgbClr val="1F2937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endParaRPr lang="en-US" sz="145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9BD02717-9FD1-3ED0-27BE-D31AEF6C7384}"/>
              </a:ext>
            </a:extLst>
          </p:cNvPr>
          <p:cNvSpPr/>
          <p:nvPr/>
        </p:nvSpPr>
        <p:spPr>
          <a:xfrm>
            <a:off x="3442716" y="1874520"/>
            <a:ext cx="2784829" cy="3126046"/>
          </a:xfrm>
          <a:prstGeom prst="roundRect">
            <a:avLst>
              <a:gd name="adj" fmla="val 4776"/>
            </a:avLst>
          </a:prstGeom>
          <a:solidFill>
            <a:srgbClr val="FFFFFF"/>
          </a:solidFill>
          <a:ln w="19050">
            <a:solidFill>
              <a:srgbClr val="F4A26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E730EF15-1F83-87A7-2D57-358DD4B9D861}"/>
              </a:ext>
            </a:extLst>
          </p:cNvPr>
          <p:cNvSpPr/>
          <p:nvPr/>
        </p:nvSpPr>
        <p:spPr>
          <a:xfrm>
            <a:off x="3438144" y="1860806"/>
            <a:ext cx="2784829" cy="530352"/>
          </a:xfrm>
          <a:prstGeom prst="rect">
            <a:avLst/>
          </a:prstGeom>
          <a:solidFill>
            <a:srgbClr val="F4A261"/>
          </a:solidFill>
          <a:ln w="12700">
            <a:solidFill>
              <a:srgbClr val="F4A26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DF59195D-920B-C8C1-3466-A14BD5086297}"/>
              </a:ext>
            </a:extLst>
          </p:cNvPr>
          <p:cNvSpPr/>
          <p:nvPr/>
        </p:nvSpPr>
        <p:spPr>
          <a:xfrm>
            <a:off x="3442716" y="1860804"/>
            <a:ext cx="2935224" cy="462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Capacity &amp; information gaps</a:t>
            </a:r>
            <a:endParaRPr lang="en-US" sz="16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0EEA3DEB-7BE8-C833-7FEF-1E6494A318C9}"/>
              </a:ext>
            </a:extLst>
          </p:cNvPr>
          <p:cNvSpPr/>
          <p:nvPr/>
        </p:nvSpPr>
        <p:spPr>
          <a:xfrm>
            <a:off x="3442716" y="2384562"/>
            <a:ext cx="2784829" cy="2616005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 anchorCtr="0"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Tw Cen MT"/>
                <a:ea typeface="Tw Cen MT"/>
                <a:cs typeface="Tw Cen MT"/>
              </a:rPr>
              <a:t>Community representatives lacked training to interpret student performance data, or hold schools accountable. </a:t>
            </a: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1F2937"/>
              </a:solidFill>
              <a:latin typeface="Tw Cen MT" pitchFamily="34" charset="0"/>
              <a:ea typeface="Tw Cen MT" pitchFamily="34" charset="-122"/>
              <a:cs typeface="Tw Cen MT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F2937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Parents received limited child-friendly information on whether children are learning.</a:t>
            </a:r>
            <a:endParaRPr lang="en-US" sz="145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1C8775BA-8009-D2EE-5B59-1BDD45875359}"/>
              </a:ext>
            </a:extLst>
          </p:cNvPr>
          <p:cNvSpPr/>
          <p:nvPr/>
        </p:nvSpPr>
        <p:spPr>
          <a:xfrm>
            <a:off x="6542532" y="1836502"/>
            <a:ext cx="2560801" cy="3164064"/>
          </a:xfrm>
          <a:prstGeom prst="roundRect">
            <a:avLst>
              <a:gd name="adj" fmla="val 4776"/>
            </a:avLst>
          </a:prstGeom>
          <a:solidFill>
            <a:srgbClr val="FFFFFF"/>
          </a:solidFill>
          <a:ln w="19050">
            <a:solidFill>
              <a:srgbClr val="7A3E9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FDAAFE82-9147-B927-8811-1A4893C5F23B}"/>
              </a:ext>
            </a:extLst>
          </p:cNvPr>
          <p:cNvSpPr/>
          <p:nvPr/>
        </p:nvSpPr>
        <p:spPr>
          <a:xfrm>
            <a:off x="6562745" y="1860804"/>
            <a:ext cx="2540588" cy="530352"/>
          </a:xfrm>
          <a:prstGeom prst="rect">
            <a:avLst/>
          </a:prstGeom>
          <a:solidFill>
            <a:srgbClr val="7A3E9D"/>
          </a:solidFill>
          <a:ln w="12700">
            <a:solidFill>
              <a:srgbClr val="7A3E9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9CEB76A6-035A-6729-0FD8-C7957C492D66}"/>
              </a:ext>
            </a:extLst>
          </p:cNvPr>
          <p:cNvSpPr/>
          <p:nvPr/>
        </p:nvSpPr>
        <p:spPr>
          <a:xfrm>
            <a:off x="6583680" y="1916631"/>
            <a:ext cx="2338940" cy="368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Equity gaps</a:t>
            </a:r>
            <a:endParaRPr lang="en-US" sz="16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FD646A25-40B3-09AF-F545-A8498884A1FF}"/>
              </a:ext>
            </a:extLst>
          </p:cNvPr>
          <p:cNvSpPr/>
          <p:nvPr/>
        </p:nvSpPr>
        <p:spPr>
          <a:xfrm>
            <a:off x="6583679" y="2404872"/>
            <a:ext cx="2540587" cy="249487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Tw Cen MT"/>
                <a:ea typeface="Tw Cen MT"/>
                <a:cs typeface="Tw Cen MT"/>
              </a:rPr>
              <a:t>Local leaders, wealthier families, or politically connected individuals dominated decision-making, excluding women, poorer households, and caregivers of </a:t>
            </a:r>
            <a:r>
              <a:rPr lang="en-US" sz="1800" dirty="0" err="1">
                <a:latin typeface="Tw Cen MT"/>
                <a:ea typeface="Tw Cen MT"/>
                <a:cs typeface="Tw Cen MT"/>
              </a:rPr>
              <a:t>CwD</a:t>
            </a:r>
            <a:r>
              <a:rPr lang="en-US" sz="1800" dirty="0">
                <a:latin typeface="Tw Cen MT"/>
                <a:ea typeface="Tw Cen MT"/>
                <a:cs typeface="Tw Cen MT"/>
              </a:rPr>
              <a:t>.</a:t>
            </a:r>
            <a:endParaRPr lang="en-US" sz="1450" dirty="0"/>
          </a:p>
        </p:txBody>
      </p:sp>
      <p:sp>
        <p:nvSpPr>
          <p:cNvPr id="24" name="Shape 12">
            <a:extLst>
              <a:ext uri="{FF2B5EF4-FFF2-40B4-BE49-F238E27FC236}">
                <a16:creationId xmlns:a16="http://schemas.microsoft.com/office/drawing/2014/main" id="{33506588-F578-FECC-567F-905886AC8D78}"/>
              </a:ext>
            </a:extLst>
          </p:cNvPr>
          <p:cNvSpPr/>
          <p:nvPr/>
        </p:nvSpPr>
        <p:spPr>
          <a:xfrm>
            <a:off x="9391369" y="1784124"/>
            <a:ext cx="2451073" cy="3216441"/>
          </a:xfrm>
          <a:prstGeom prst="roundRect">
            <a:avLst>
              <a:gd name="adj" fmla="val 4776"/>
            </a:avLst>
          </a:prstGeom>
          <a:solidFill>
            <a:srgbClr val="FFFFFF"/>
          </a:solidFill>
          <a:ln w="19050">
            <a:solidFill>
              <a:srgbClr val="0070C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Shape 13">
            <a:extLst>
              <a:ext uri="{FF2B5EF4-FFF2-40B4-BE49-F238E27FC236}">
                <a16:creationId xmlns:a16="http://schemas.microsoft.com/office/drawing/2014/main" id="{5A4371B3-8253-3786-5547-256856671656}"/>
              </a:ext>
            </a:extLst>
          </p:cNvPr>
          <p:cNvSpPr/>
          <p:nvPr/>
        </p:nvSpPr>
        <p:spPr>
          <a:xfrm>
            <a:off x="9391369" y="1747746"/>
            <a:ext cx="2457329" cy="575272"/>
          </a:xfrm>
          <a:prstGeom prst="rect">
            <a:avLst/>
          </a:prstGeom>
          <a:solidFill>
            <a:srgbClr val="0070C0"/>
          </a:solidFill>
          <a:ln w="12700">
            <a:solidFill>
              <a:srgbClr val="7A3E9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14">
            <a:extLst>
              <a:ext uri="{FF2B5EF4-FFF2-40B4-BE49-F238E27FC236}">
                <a16:creationId xmlns:a16="http://schemas.microsoft.com/office/drawing/2014/main" id="{D41847DF-3445-8D89-0C1E-7A541228CE84}"/>
              </a:ext>
            </a:extLst>
          </p:cNvPr>
          <p:cNvSpPr/>
          <p:nvPr/>
        </p:nvSpPr>
        <p:spPr>
          <a:xfrm>
            <a:off x="9418320" y="1831287"/>
            <a:ext cx="2338940" cy="368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No BI lens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Text 15">
            <a:extLst>
              <a:ext uri="{FF2B5EF4-FFF2-40B4-BE49-F238E27FC236}">
                <a16:creationId xmlns:a16="http://schemas.microsoft.com/office/drawing/2014/main" id="{ADD0BBB4-FC5A-8D85-1B9D-753AA943EE3F}"/>
              </a:ext>
            </a:extLst>
          </p:cNvPr>
          <p:cNvSpPr/>
          <p:nvPr/>
        </p:nvSpPr>
        <p:spPr>
          <a:xfrm>
            <a:off x="9356718" y="2348306"/>
            <a:ext cx="2540587" cy="2688637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/>
                <a:ea typeface="Tw Cen MT"/>
                <a:cs typeface="Tw Cen MT"/>
              </a:rPr>
              <a:t>Current reforms have not fully embedded behavioral and social insights (e.g., norms, cognitive biases, trust) into their design.</a:t>
            </a:r>
            <a:endParaRPr lang="en-US" sz="1450" dirty="0"/>
          </a:p>
        </p:txBody>
      </p:sp>
      <p:sp>
        <p:nvSpPr>
          <p:cNvPr id="18" name="Shape 24">
            <a:extLst>
              <a:ext uri="{FF2B5EF4-FFF2-40B4-BE49-F238E27FC236}">
                <a16:creationId xmlns:a16="http://schemas.microsoft.com/office/drawing/2014/main" id="{162EA8A8-C021-494A-6E9D-0659DB1E70B9}"/>
              </a:ext>
            </a:extLst>
          </p:cNvPr>
          <p:cNvSpPr/>
          <p:nvPr/>
        </p:nvSpPr>
        <p:spPr>
          <a:xfrm>
            <a:off x="666550" y="5468112"/>
            <a:ext cx="10858900" cy="996696"/>
          </a:xfrm>
          <a:prstGeom prst="roundRect">
            <a:avLst>
              <a:gd name="adj" fmla="val 6780"/>
            </a:avLst>
          </a:prstGeom>
          <a:solidFill>
            <a:srgbClr val="EAF3F8"/>
          </a:solidFill>
          <a:ln w="12700">
            <a:solidFill>
              <a:srgbClr val="D3E3E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3" name="Text 25">
            <a:extLst>
              <a:ext uri="{FF2B5EF4-FFF2-40B4-BE49-F238E27FC236}">
                <a16:creationId xmlns:a16="http://schemas.microsoft.com/office/drawing/2014/main" id="{E9280F37-D891-9F4C-224A-9A38FDAC743E}"/>
              </a:ext>
            </a:extLst>
          </p:cNvPr>
          <p:cNvSpPr/>
          <p:nvPr/>
        </p:nvSpPr>
        <p:spPr>
          <a:xfrm>
            <a:off x="666550" y="5488421"/>
            <a:ext cx="10858900" cy="976387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E2F44"/>
                </a:solidFill>
                <a:latin typeface="Tw Cen MT"/>
                <a:ea typeface="Tw Cen MT"/>
                <a:cs typeface="Tw Cen MT"/>
              </a:rPr>
              <a:t>The study was needed because improving learning outcomes required understanding the behaviors, norms, trust, aspirations, and accountability relationships that shape parental and community participation.</a:t>
            </a:r>
            <a:endParaRPr lang="en-US" sz="2000" dirty="0"/>
          </a:p>
        </p:txBody>
      </p:sp>
      <p:sp>
        <p:nvSpPr>
          <p:cNvPr id="33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06163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E55AC-C578-3851-ED81-AAD622333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74FDA25C-9D61-2592-6A95-809270AAB92A}"/>
              </a:ext>
            </a:extLst>
          </p:cNvPr>
          <p:cNvSpPr/>
          <p:nvPr/>
        </p:nvSpPr>
        <p:spPr>
          <a:xfrm>
            <a:off x="528426" y="237744"/>
            <a:ext cx="10733131" cy="502920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Objective of the study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10146AF-D8C3-FBAD-9EB9-CA8B3BCC73E8}"/>
              </a:ext>
            </a:extLst>
          </p:cNvPr>
          <p:cNvSpPr/>
          <p:nvPr/>
        </p:nvSpPr>
        <p:spPr>
          <a:xfrm>
            <a:off x="772668" y="879990"/>
            <a:ext cx="3200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AA84F"/>
                </a:solidFill>
                <a:latin typeface="Tw Cen MT"/>
                <a:ea typeface="Tw Cen MT"/>
                <a:cs typeface="Tw Cen MT"/>
              </a:rPr>
              <a:t>General objective</a:t>
            </a:r>
            <a:endParaRPr lang="en-US" sz="20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A096F2D-0D9E-19CF-F962-2F25ABD007B3}"/>
              </a:ext>
            </a:extLst>
          </p:cNvPr>
          <p:cNvSpPr/>
          <p:nvPr/>
        </p:nvSpPr>
        <p:spPr>
          <a:xfrm>
            <a:off x="772668" y="1460634"/>
            <a:ext cx="11018520" cy="83451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latin typeface="Tw Cen MT"/>
                <a:ea typeface="Tw Cen MT"/>
                <a:cs typeface="Tw Cen MT"/>
              </a:rPr>
              <a:t>Generate evidence-based insights and propose behavioral solutions that enhance community engagement and school ownership, contributing to improved foundational learning and inclusive school planning, in South and Southwest Ethiopia.</a:t>
            </a:r>
            <a:endParaRPr lang="en-US" sz="2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8AD351A-469F-DB41-272E-3D7326473527}"/>
              </a:ext>
            </a:extLst>
          </p:cNvPr>
          <p:cNvSpPr/>
          <p:nvPr/>
        </p:nvSpPr>
        <p:spPr>
          <a:xfrm>
            <a:off x="777240" y="2432304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AA84F"/>
                </a:solidFill>
                <a:latin typeface="Tw Cen MT"/>
                <a:ea typeface="Tw Cen MT"/>
                <a:cs typeface="Tw Cen MT"/>
              </a:rPr>
              <a:t>Specific objectives</a:t>
            </a:r>
            <a:endParaRPr lang="en-US" sz="20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C690B3F0-0718-5D27-E36D-DE1D37D298D9}"/>
              </a:ext>
            </a:extLst>
          </p:cNvPr>
          <p:cNvSpPr/>
          <p:nvPr/>
        </p:nvSpPr>
        <p:spPr>
          <a:xfrm>
            <a:off x="914400" y="3081528"/>
            <a:ext cx="329184" cy="329184"/>
          </a:xfrm>
          <a:prstGeom prst="ellipse">
            <a:avLst/>
          </a:prstGeom>
          <a:solidFill>
            <a:srgbClr val="6AA84F"/>
          </a:solidFill>
          <a:ln w="12700">
            <a:solidFill>
              <a:srgbClr val="6AA84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5C831F0-C59E-551F-75BE-D2AC4A1952C6}"/>
              </a:ext>
            </a:extLst>
          </p:cNvPr>
          <p:cNvSpPr/>
          <p:nvPr/>
        </p:nvSpPr>
        <p:spPr>
          <a:xfrm>
            <a:off x="914400" y="3145536"/>
            <a:ext cx="32918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1</a:t>
            </a:r>
            <a:endParaRPr lang="en-US" sz="9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D414D00D-4024-46EF-75EF-07D2F04FDF69}"/>
              </a:ext>
            </a:extLst>
          </p:cNvPr>
          <p:cNvSpPr/>
          <p:nvPr/>
        </p:nvSpPr>
        <p:spPr>
          <a:xfrm>
            <a:off x="1389887" y="2912124"/>
            <a:ext cx="10401302" cy="4985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r>
              <a:rPr lang="en-US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Explore </a:t>
            </a:r>
            <a:r>
              <a:rPr lang="en-US" dirty="0">
                <a:latin typeface="Tw Cen MT"/>
                <a:ea typeface="Tw Cen MT"/>
                <a:cs typeface="Tw Cen MT"/>
              </a:rPr>
              <a:t>community perceptions, attitudes, and intentions regarding children's learning outcomes and school governance</a:t>
            </a:r>
            <a:endParaRPr lang="en-US" sz="16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E96D4652-B008-1521-1F57-F6612DDD4FEC}"/>
              </a:ext>
            </a:extLst>
          </p:cNvPr>
          <p:cNvSpPr/>
          <p:nvPr/>
        </p:nvSpPr>
        <p:spPr>
          <a:xfrm>
            <a:off x="914400" y="3611880"/>
            <a:ext cx="329184" cy="329184"/>
          </a:xfrm>
          <a:prstGeom prst="ellipse">
            <a:avLst/>
          </a:prstGeom>
          <a:solidFill>
            <a:srgbClr val="6AA84F"/>
          </a:solidFill>
          <a:ln w="12700">
            <a:solidFill>
              <a:srgbClr val="6AA84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78AD6CCB-B0ED-56AC-998C-112192F2F65B}"/>
              </a:ext>
            </a:extLst>
          </p:cNvPr>
          <p:cNvSpPr/>
          <p:nvPr/>
        </p:nvSpPr>
        <p:spPr>
          <a:xfrm>
            <a:off x="914400" y="3675888"/>
            <a:ext cx="32918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2</a:t>
            </a:r>
            <a:endParaRPr lang="en-US" sz="9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4F834F06-3D0B-4446-4C8F-02E824BCA0B4}"/>
              </a:ext>
            </a:extLst>
          </p:cNvPr>
          <p:cNvSpPr/>
          <p:nvPr/>
        </p:nvSpPr>
        <p:spPr>
          <a:xfrm>
            <a:off x="1389888" y="3561348"/>
            <a:ext cx="10651316" cy="4437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0000" lnSpcReduction="20000"/>
          </a:bodyPr>
          <a:lstStyle/>
          <a:p>
            <a:r>
              <a:rPr lang="en-US" sz="2600" dirty="0">
                <a:latin typeface="Tw Cen MT"/>
                <a:ea typeface="Tw Cen MT"/>
                <a:cs typeface="Tw Cen MT"/>
              </a:rPr>
              <a:t>Identify existing community engagement platforms and channels (both formal and indigenous)  that can be leveraged</a:t>
            </a: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.</a:t>
            </a:r>
            <a:endParaRPr lang="en-US" sz="155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0479DEF5-915C-9156-FC9D-6E4AC82A32EB}"/>
              </a:ext>
            </a:extLst>
          </p:cNvPr>
          <p:cNvSpPr/>
          <p:nvPr/>
        </p:nvSpPr>
        <p:spPr>
          <a:xfrm>
            <a:off x="914400" y="4206240"/>
            <a:ext cx="32918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3</a:t>
            </a:r>
            <a:endParaRPr lang="en-US" sz="90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975A0B87-C726-41D5-3D2D-0EAF96565256}"/>
              </a:ext>
            </a:extLst>
          </p:cNvPr>
          <p:cNvSpPr/>
          <p:nvPr/>
        </p:nvSpPr>
        <p:spPr>
          <a:xfrm>
            <a:off x="914400" y="4672584"/>
            <a:ext cx="329184" cy="329184"/>
          </a:xfrm>
          <a:prstGeom prst="ellipse">
            <a:avLst/>
          </a:prstGeom>
          <a:solidFill>
            <a:srgbClr val="6AA84F"/>
          </a:solidFill>
          <a:ln w="12700">
            <a:solidFill>
              <a:srgbClr val="6AA84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C979C842-AE82-36A1-6BE9-06D0AB2F63A5}"/>
              </a:ext>
            </a:extLst>
          </p:cNvPr>
          <p:cNvSpPr/>
          <p:nvPr/>
        </p:nvSpPr>
        <p:spPr>
          <a:xfrm>
            <a:off x="914400" y="4736592"/>
            <a:ext cx="32918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4</a:t>
            </a:r>
            <a:endParaRPr lang="en-US" sz="9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AB5DAC4F-93DE-55D4-20EA-13B3FBBF551B}"/>
              </a:ext>
            </a:extLst>
          </p:cNvPr>
          <p:cNvSpPr/>
          <p:nvPr/>
        </p:nvSpPr>
        <p:spPr>
          <a:xfrm>
            <a:off x="1389888" y="4654296"/>
            <a:ext cx="97840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800" dirty="0">
                <a:latin typeface="Tw Cen MT"/>
                <a:ea typeface="Tw Cen MT"/>
                <a:cs typeface="Tw Cen MT"/>
              </a:rPr>
              <a:t>Explore aspirations and barriers facing girls, poorer households, and caregivers of children with disabilities</a:t>
            </a:r>
            <a:endParaRPr lang="en-US" sz="1550" dirty="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D2E6292E-88FB-BF40-C638-429EAFF52F7E}"/>
              </a:ext>
            </a:extLst>
          </p:cNvPr>
          <p:cNvSpPr/>
          <p:nvPr/>
        </p:nvSpPr>
        <p:spPr>
          <a:xfrm>
            <a:off x="914400" y="5202936"/>
            <a:ext cx="329184" cy="329184"/>
          </a:xfrm>
          <a:prstGeom prst="ellipse">
            <a:avLst/>
          </a:prstGeom>
          <a:solidFill>
            <a:srgbClr val="6AA84F"/>
          </a:solidFill>
          <a:ln w="12700">
            <a:solidFill>
              <a:srgbClr val="6AA84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196C254F-2E1F-C7B8-D8B2-B2991714F284}"/>
              </a:ext>
            </a:extLst>
          </p:cNvPr>
          <p:cNvSpPr/>
          <p:nvPr/>
        </p:nvSpPr>
        <p:spPr>
          <a:xfrm>
            <a:off x="914400" y="5266944"/>
            <a:ext cx="32918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5</a:t>
            </a:r>
            <a:endParaRPr lang="en-US" sz="9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FEB3E9C8-B2C3-4421-9098-E8CA17BBDD47}"/>
              </a:ext>
            </a:extLst>
          </p:cNvPr>
          <p:cNvSpPr/>
          <p:nvPr/>
        </p:nvSpPr>
        <p:spPr>
          <a:xfrm>
            <a:off x="1389887" y="5184648"/>
            <a:ext cx="10141177" cy="6309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dirty="0">
                <a:latin typeface="Tw Cen MT"/>
                <a:ea typeface="Tw Cen MT"/>
                <a:cs typeface="Tw Cen MT"/>
              </a:rPr>
              <a:t>Design tailored Social and Behavioral Change (SBC) solutions that address identified barriers and promote inclusive, sustainable engagement.</a:t>
            </a:r>
          </a:p>
        </p:txBody>
      </p:sp>
      <p:sp>
        <p:nvSpPr>
          <p:cNvPr id="37" name="Text 14">
            <a:extLst>
              <a:ext uri="{FF2B5EF4-FFF2-40B4-BE49-F238E27FC236}">
                <a16:creationId xmlns:a16="http://schemas.microsoft.com/office/drawing/2014/main" id="{706EF157-5AD3-ED0C-998F-063EA5CC2094}"/>
              </a:ext>
            </a:extLst>
          </p:cNvPr>
          <p:cNvSpPr/>
          <p:nvPr/>
        </p:nvSpPr>
        <p:spPr>
          <a:xfrm>
            <a:off x="1389888" y="4123944"/>
            <a:ext cx="97840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Examine behavioral, normative, and structural barriers and facilitators to school ownership.</a:t>
            </a:r>
            <a:endParaRPr lang="en-US" sz="1550" dirty="0"/>
          </a:p>
        </p:txBody>
      </p:sp>
      <p:sp>
        <p:nvSpPr>
          <p:cNvPr id="39" name="Shape 12">
            <a:extLst>
              <a:ext uri="{FF2B5EF4-FFF2-40B4-BE49-F238E27FC236}">
                <a16:creationId xmlns:a16="http://schemas.microsoft.com/office/drawing/2014/main" id="{452B96EE-2EAF-F9C6-5C0D-6D6254C42236}"/>
              </a:ext>
            </a:extLst>
          </p:cNvPr>
          <p:cNvSpPr/>
          <p:nvPr/>
        </p:nvSpPr>
        <p:spPr>
          <a:xfrm>
            <a:off x="914400" y="4123944"/>
            <a:ext cx="329183" cy="329183"/>
          </a:xfrm>
          <a:prstGeom prst="ellipse">
            <a:avLst/>
          </a:prstGeom>
          <a:solidFill>
            <a:srgbClr val="6AA84F"/>
          </a:solidFill>
          <a:ln w="12700">
            <a:solidFill>
              <a:srgbClr val="6AA84F"/>
            </a:solidFill>
            <a:prstDash val="solid"/>
          </a:ln>
        </p:spPr>
        <p:txBody>
          <a:bodyPr/>
          <a:lstStyle/>
          <a:p>
            <a:r>
              <a:rPr lang="en-US" sz="1600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3</a:t>
            </a:r>
          </a:p>
        </p:txBody>
      </p:sp>
      <p:sp>
        <p:nvSpPr>
          <p:cNvPr id="40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341200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564281" y="296345"/>
            <a:ext cx="9921240" cy="502920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Methods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822960" y="1010412"/>
            <a:ext cx="2377440" cy="42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w Cen MT"/>
                <a:ea typeface="Tw Cen MT"/>
                <a:cs typeface="Tw Cen MT"/>
              </a:rPr>
              <a:t>Study design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792881" y="1516407"/>
            <a:ext cx="4937760" cy="1247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800" dirty="0">
                <a:latin typeface="Tw Cen MT"/>
                <a:ea typeface="Tw Cen MT"/>
                <a:cs typeface="Tw Cen MT"/>
              </a:rPr>
              <a:t>Qualitative study with participatory elements, framed by the Socio-Ecological Model </a:t>
            </a:r>
            <a:r>
              <a:rPr lang="en-US" dirty="0">
                <a:latin typeface="Tw Cen MT"/>
                <a:ea typeface="Tw Cen MT"/>
                <a:cs typeface="Tw Cen MT"/>
              </a:rPr>
              <a:t>(SEM) </a:t>
            </a:r>
            <a:r>
              <a:rPr lang="en-US" sz="1800" dirty="0">
                <a:latin typeface="Tw Cen MT"/>
                <a:ea typeface="Tw Cen MT"/>
                <a:cs typeface="Tw Cen MT"/>
              </a:rPr>
              <a:t>: (individual, interpersonal, community, institutional, policy levels)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729629" y="3582975"/>
            <a:ext cx="4684852" cy="1751828"/>
          </a:xfrm>
          <a:prstGeom prst="roundRect">
            <a:avLst>
              <a:gd name="adj" fmla="val 12000"/>
            </a:avLst>
          </a:prstGeom>
          <a:noFill/>
          <a:ln w="12700">
            <a:solidFill>
              <a:srgbClr val="B8DFD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770020" y="3022928"/>
            <a:ext cx="4389120" cy="40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w Cen MT"/>
                <a:ea typeface="Tw Cen MT"/>
                <a:cs typeface="Tw Cen MT"/>
              </a:rPr>
              <a:t>Study sites &amp; period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771339" y="3582974"/>
            <a:ext cx="4643142" cy="1751828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Six primary schools across </a:t>
            </a:r>
            <a:r>
              <a:rPr lang="en-US" sz="1800" dirty="0" err="1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Konso</a:t>
            </a: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 (</a:t>
            </a:r>
            <a:r>
              <a:rPr lang="en-US" sz="1800" dirty="0">
                <a:latin typeface="Tw Cen MT"/>
                <a:ea typeface="Tw Cen MT"/>
                <a:cs typeface="Tw Cen MT"/>
              </a:rPr>
              <a:t>Addis </a:t>
            </a:r>
            <a:r>
              <a:rPr lang="en-US" sz="1800" dirty="0" err="1">
                <a:latin typeface="Tw Cen MT"/>
                <a:ea typeface="Tw Cen MT"/>
                <a:cs typeface="Tw Cen MT"/>
              </a:rPr>
              <a:t>Gaberie</a:t>
            </a:r>
            <a:r>
              <a:rPr lang="en-US" sz="1800" dirty="0">
                <a:latin typeface="Tw Cen MT"/>
                <a:ea typeface="Tw Cen MT"/>
                <a:cs typeface="Tw Cen MT"/>
              </a:rPr>
              <a:t> Primary School</a:t>
            </a: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), South Omo (</a:t>
            </a:r>
            <a:r>
              <a:rPr lang="en-US" sz="1800" dirty="0" err="1">
                <a:latin typeface="Tw Cen MT"/>
                <a:ea typeface="Tw Cen MT"/>
                <a:cs typeface="Tw Cen MT"/>
              </a:rPr>
              <a:t>Kerkele</a:t>
            </a:r>
            <a:r>
              <a:rPr lang="en-US" sz="1800" dirty="0">
                <a:latin typeface="Tw Cen MT"/>
                <a:ea typeface="Tw Cen MT"/>
                <a:cs typeface="Tw Cen MT"/>
              </a:rPr>
              <a:t>, </a:t>
            </a:r>
            <a:r>
              <a:rPr lang="en-US" sz="1800" dirty="0" err="1">
                <a:latin typeface="Tw Cen MT"/>
                <a:ea typeface="Tw Cen MT"/>
                <a:cs typeface="Tw Cen MT"/>
              </a:rPr>
              <a:t>Kuraz</a:t>
            </a:r>
            <a:r>
              <a:rPr lang="en-US" sz="1800" dirty="0">
                <a:latin typeface="Tw Cen MT"/>
                <a:ea typeface="Tw Cen MT"/>
                <a:cs typeface="Tw Cen MT"/>
              </a:rPr>
              <a:t> and </a:t>
            </a:r>
            <a:r>
              <a:rPr lang="en-US" sz="1800" dirty="0" err="1">
                <a:latin typeface="Tw Cen MT"/>
                <a:ea typeface="Tw Cen MT"/>
                <a:cs typeface="Tw Cen MT"/>
              </a:rPr>
              <a:t>Mermerte</a:t>
            </a:r>
            <a:r>
              <a:rPr lang="en-US" sz="1800" dirty="0">
                <a:latin typeface="Tw Cen MT"/>
                <a:ea typeface="Tw Cen MT"/>
                <a:cs typeface="Tw Cen MT"/>
              </a:rPr>
              <a:t> Primary Schools </a:t>
            </a: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) and West Omo (</a:t>
            </a:r>
            <a:r>
              <a:rPr lang="en-US" sz="1800" dirty="0">
                <a:latin typeface="Tw Cen MT"/>
                <a:ea typeface="Tw Cen MT"/>
                <a:cs typeface="Tw Cen MT"/>
              </a:rPr>
              <a:t>Genet Era and </a:t>
            </a:r>
            <a:r>
              <a:rPr lang="en-US" sz="1800" dirty="0" err="1">
                <a:latin typeface="Tw Cen MT"/>
                <a:ea typeface="Tw Cen MT"/>
                <a:cs typeface="Tw Cen MT"/>
              </a:rPr>
              <a:t>Gayy</a:t>
            </a:r>
            <a:r>
              <a:rPr lang="en-US" sz="1800" dirty="0">
                <a:latin typeface="Tw Cen MT"/>
                <a:ea typeface="Tw Cen MT"/>
                <a:cs typeface="Tw Cen MT"/>
              </a:rPr>
              <a:t> Primary Schools </a:t>
            </a: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) zones; data collected June 24–July 4, 2025.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92881" y="5547765"/>
            <a:ext cx="4389120" cy="530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w Cen MT"/>
                <a:ea typeface="Tw Cen MT"/>
                <a:cs typeface="Tw Cen MT"/>
              </a:rPr>
              <a:t>Sampling</a:t>
            </a:r>
            <a:r>
              <a:rPr lang="en-US" sz="2000" b="1" dirty="0">
                <a:latin typeface="Tw Cen MT"/>
                <a:ea typeface="Tw Cen MT"/>
                <a:cs typeface="Tw Cen MT"/>
              </a:rPr>
              <a:t>: </a:t>
            </a:r>
            <a:r>
              <a:rPr lang="en-US" sz="2000" dirty="0">
                <a:latin typeface="Tw Cen MT"/>
                <a:ea typeface="Tw Cen MT"/>
                <a:cs typeface="Tw Cen MT"/>
              </a:rPr>
              <a:t>Purposive</a:t>
            </a:r>
            <a:r>
              <a:rPr lang="en-US" sz="2000" b="1" dirty="0">
                <a:latin typeface="Tw Cen MT"/>
                <a:ea typeface="Tw Cen MT"/>
                <a:cs typeface="Tw Cen MT"/>
              </a:rPr>
              <a:t> 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00800" y="1010412"/>
            <a:ext cx="4889634" cy="42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w Cen MT"/>
                <a:ea typeface="Tw Cen MT"/>
                <a:cs typeface="Tw Cen MT"/>
              </a:rPr>
              <a:t>Study participants and data collection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400795" y="1536191"/>
            <a:ext cx="5139891" cy="819224"/>
          </a:xfrm>
          <a:prstGeom prst="roundRect">
            <a:avLst>
              <a:gd name="adj" fmla="val 16129"/>
            </a:avLst>
          </a:prstGeom>
          <a:solidFill>
            <a:srgbClr val="F6FBFB"/>
          </a:solidFill>
          <a:ln w="12700">
            <a:solidFill>
              <a:srgbClr val="D4EC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Text 14"/>
          <p:cNvSpPr/>
          <p:nvPr/>
        </p:nvSpPr>
        <p:spPr>
          <a:xfrm>
            <a:off x="6565392" y="1646755"/>
            <a:ext cx="1298448" cy="4094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7D7B"/>
                </a:solidFill>
                <a:latin typeface="Tw Cen MT"/>
                <a:ea typeface="Tw Cen MT"/>
                <a:cs typeface="Tw Cen MT"/>
              </a:rPr>
              <a:t>KII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863841" y="1504553"/>
            <a:ext cx="3753852" cy="8315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600" dirty="0">
                <a:latin typeface="Tw Cen MT"/>
                <a:ea typeface="Tw Cen MT"/>
                <a:cs typeface="Tw Cen MT"/>
              </a:rPr>
              <a:t>Woreda education </a:t>
            </a:r>
            <a:r>
              <a:rPr lang="en-US" sz="16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officials including s</a:t>
            </a:r>
            <a:r>
              <a:rPr lang="en-US" sz="1600" dirty="0">
                <a:latin typeface="Tw Cen MT"/>
                <a:ea typeface="Tw Cen MT"/>
                <a:cs typeface="Tw Cen MT"/>
              </a:rPr>
              <a:t>pecial needs focal persons</a:t>
            </a:r>
            <a:r>
              <a:rPr lang="en-US" sz="16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, school leaders, supervisors and community leaders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400796" y="2454045"/>
            <a:ext cx="5139890" cy="759163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12700">
            <a:solidFill>
              <a:srgbClr val="D4EC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Text 17"/>
          <p:cNvSpPr/>
          <p:nvPr/>
        </p:nvSpPr>
        <p:spPr>
          <a:xfrm>
            <a:off x="6521196" y="2470381"/>
            <a:ext cx="129844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7D7B"/>
                </a:solidFill>
                <a:latin typeface="Tw Cen MT"/>
                <a:ea typeface="Tw Cen MT"/>
                <a:cs typeface="Tw Cen MT"/>
              </a:rPr>
              <a:t>IDI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909560" y="2473863"/>
            <a:ext cx="3708132" cy="7560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Parents/caregivers, including CwD, girls, out-of-school, high/low performing learners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400794" y="3384000"/>
            <a:ext cx="5139889" cy="425197"/>
          </a:xfrm>
          <a:prstGeom prst="roundRect">
            <a:avLst>
              <a:gd name="adj" fmla="val 16129"/>
            </a:avLst>
          </a:prstGeom>
          <a:solidFill>
            <a:srgbClr val="F6FBFB"/>
          </a:solidFill>
          <a:ln w="12700">
            <a:solidFill>
              <a:srgbClr val="D4EC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20"/>
          <p:cNvSpPr/>
          <p:nvPr/>
        </p:nvSpPr>
        <p:spPr>
          <a:xfrm>
            <a:off x="6565392" y="3264408"/>
            <a:ext cx="1298448" cy="40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7D7B"/>
                </a:solidFill>
                <a:latin typeface="Tw Cen MT"/>
                <a:ea typeface="Tw Cen MT"/>
                <a:cs typeface="Tw Cen MT"/>
              </a:rPr>
              <a:t>FGD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863842" y="3335608"/>
            <a:ext cx="3558138" cy="40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Parents, elders and PTSA members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400795" y="4039190"/>
            <a:ext cx="5139888" cy="607519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12700">
            <a:solidFill>
              <a:srgbClr val="D4EC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3"/>
          <p:cNvSpPr/>
          <p:nvPr/>
        </p:nvSpPr>
        <p:spPr>
          <a:xfrm>
            <a:off x="6454140" y="4146974"/>
            <a:ext cx="14325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7D7B"/>
                </a:solidFill>
                <a:latin typeface="Tw Cen MT"/>
                <a:ea typeface="Tw Cen MT"/>
                <a:cs typeface="Tw Cen MT"/>
              </a:rPr>
              <a:t>Participatory tools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886700" y="3987991"/>
            <a:ext cx="3653988" cy="6587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Children’s drawings, visioning and diary-based exercises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400799" y="4824295"/>
            <a:ext cx="5139887" cy="566928"/>
          </a:xfrm>
          <a:prstGeom prst="roundRect">
            <a:avLst>
              <a:gd name="adj" fmla="val 16129"/>
            </a:avLst>
          </a:prstGeom>
          <a:solidFill>
            <a:srgbClr val="F6FBFB"/>
          </a:solidFill>
          <a:ln w="12700">
            <a:solidFill>
              <a:srgbClr val="D4ECE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Text 26"/>
          <p:cNvSpPr/>
          <p:nvPr/>
        </p:nvSpPr>
        <p:spPr>
          <a:xfrm>
            <a:off x="6431280" y="4875493"/>
            <a:ext cx="1478280" cy="4645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7D7B"/>
                </a:solidFill>
                <a:latin typeface="Tw Cen MT"/>
                <a:ea typeface="Tw Cen MT"/>
                <a:cs typeface="Tw Cen MT"/>
              </a:rPr>
              <a:t>Observation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7863841" y="4807564"/>
            <a:ext cx="368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Learning environments, school meetings and participation activities</a:t>
            </a:r>
            <a:endParaRPr lang="en-US" sz="1150" dirty="0"/>
          </a:p>
        </p:txBody>
      </p:sp>
      <p:sp>
        <p:nvSpPr>
          <p:cNvPr id="43" name="Text 9">
            <a:extLst>
              <a:ext uri="{FF2B5EF4-FFF2-40B4-BE49-F238E27FC236}">
                <a16:creationId xmlns:a16="http://schemas.microsoft.com/office/drawing/2014/main" id="{92B2BE96-AE9B-1CC6-7EE2-49622F1EFD37}"/>
              </a:ext>
            </a:extLst>
          </p:cNvPr>
          <p:cNvSpPr/>
          <p:nvPr/>
        </p:nvSpPr>
        <p:spPr>
          <a:xfrm>
            <a:off x="6431280" y="5703512"/>
            <a:ext cx="4389120" cy="4602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w Cen MT"/>
                <a:ea typeface="Tw Cen MT"/>
                <a:cs typeface="Tw Cen MT"/>
              </a:rPr>
              <a:t>Data analysis</a:t>
            </a:r>
            <a:r>
              <a:rPr lang="en-US" sz="2000" b="1" dirty="0">
                <a:latin typeface="Tw Cen MT"/>
                <a:ea typeface="Tw Cen MT"/>
                <a:cs typeface="Tw Cen MT"/>
              </a:rPr>
              <a:t>: </a:t>
            </a:r>
            <a:r>
              <a:rPr lang="en-US" sz="2000" dirty="0">
                <a:latin typeface="Tw Cen MT"/>
                <a:ea typeface="Tw Cen MT"/>
                <a:cs typeface="Tw Cen MT"/>
              </a:rPr>
              <a:t>Thematic analysis </a:t>
            </a:r>
            <a:endParaRPr lang="en-US" sz="2000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44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4E65D-7D7F-0A5E-B79B-0FA1B6B37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BE1E8AF-579C-EFF8-B747-8FE59E51CB45}"/>
              </a:ext>
            </a:extLst>
          </p:cNvPr>
          <p:cNvSpPr/>
          <p:nvPr/>
        </p:nvSpPr>
        <p:spPr>
          <a:xfrm>
            <a:off x="312580" y="164590"/>
            <a:ext cx="11374656" cy="557785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Results: </a:t>
            </a:r>
            <a:r>
              <a:rPr lang="en-US" sz="2400" b="1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The Behavioral Diagnosis </a:t>
            </a:r>
            <a:r>
              <a:rPr lang="en-US" sz="2400" b="1" dirty="0">
                <a:solidFill>
                  <a:schemeClr val="bg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 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5DDF45E-584B-0055-C4CB-2A0AA52123F7}"/>
              </a:ext>
            </a:extLst>
          </p:cNvPr>
          <p:cNvSpPr/>
          <p:nvPr/>
        </p:nvSpPr>
        <p:spPr>
          <a:xfrm>
            <a:off x="2682240" y="1218006"/>
            <a:ext cx="1828800" cy="3467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B45309"/>
                </a:solidFill>
                <a:latin typeface="Tw Cen MT"/>
                <a:ea typeface="Tw Cen MT"/>
                <a:cs typeface="Tw Cen MT"/>
              </a:rPr>
              <a:t>Barriers</a:t>
            </a:r>
            <a:endParaRPr lang="en-US" sz="14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0CC4FE8-A968-6D08-F61B-5D92CFBD1590}"/>
              </a:ext>
            </a:extLst>
          </p:cNvPr>
          <p:cNvSpPr/>
          <p:nvPr/>
        </p:nvSpPr>
        <p:spPr>
          <a:xfrm>
            <a:off x="7547396" y="1179576"/>
            <a:ext cx="1828800" cy="2752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F855A"/>
                </a:solidFill>
                <a:latin typeface="Tw Cen MT"/>
                <a:ea typeface="Tw Cen MT"/>
                <a:cs typeface="Tw Cen MT"/>
              </a:rPr>
              <a:t>Facilitators</a:t>
            </a:r>
            <a:endParaRPr lang="en-US" sz="14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AB2942C-3D7F-BD8F-E775-43EE92D351C6}"/>
              </a:ext>
            </a:extLst>
          </p:cNvPr>
          <p:cNvSpPr/>
          <p:nvPr/>
        </p:nvSpPr>
        <p:spPr>
          <a:xfrm>
            <a:off x="658368" y="1912059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5F"/>
                </a:solidFill>
                <a:latin typeface="Tw Cen MT"/>
                <a:ea typeface="Tw Cen MT"/>
                <a:cs typeface="Tw Cen MT"/>
              </a:rPr>
              <a:t>Individual</a:t>
            </a:r>
            <a:endParaRPr lang="en-US" sz="103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FC438F4E-58FD-8BA3-F767-3C7058C21994}"/>
              </a:ext>
            </a:extLst>
          </p:cNvPr>
          <p:cNvSpPr/>
          <p:nvPr/>
        </p:nvSpPr>
        <p:spPr>
          <a:xfrm>
            <a:off x="2148840" y="1871871"/>
            <a:ext cx="4206240" cy="640080"/>
          </a:xfrm>
          <a:prstGeom prst="roundRect">
            <a:avLst>
              <a:gd name="adj" fmla="val 5714"/>
            </a:avLst>
          </a:prstGeom>
          <a:solidFill>
            <a:srgbClr val="FEF2F2"/>
          </a:solidFill>
          <a:ln w="12700">
            <a:solidFill>
              <a:srgbClr val="FECAC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1D88E7B-CFF6-6CB0-879F-B156863FFB6A}"/>
              </a:ext>
            </a:extLst>
          </p:cNvPr>
          <p:cNvSpPr/>
          <p:nvPr/>
        </p:nvSpPr>
        <p:spPr>
          <a:xfrm>
            <a:off x="2139694" y="1832657"/>
            <a:ext cx="4246668" cy="70408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7F1D1D"/>
                </a:solidFill>
                <a:latin typeface="Tw Cen MT"/>
                <a:ea typeface="Tw Cen MT"/>
                <a:cs typeface="Tw Cen MT"/>
              </a:rPr>
              <a:t>Limited know-how to support learning; fatalism; girls’ menstruation-related absenteeism; CwD lack assistive support.</a:t>
            </a:r>
            <a:endParaRPr lang="en-US" sz="91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1249FB4E-92B9-C73F-677E-ED052584E6D2}"/>
              </a:ext>
            </a:extLst>
          </p:cNvPr>
          <p:cNvSpPr/>
          <p:nvPr/>
        </p:nvSpPr>
        <p:spPr>
          <a:xfrm>
            <a:off x="6766560" y="1778508"/>
            <a:ext cx="4480560" cy="681228"/>
          </a:xfrm>
          <a:prstGeom prst="roundRect">
            <a:avLst>
              <a:gd name="adj" fmla="val 5714"/>
            </a:avLst>
          </a:prstGeom>
          <a:solidFill>
            <a:srgbClr val="ECFDF5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667E5919-2909-78DD-0B3A-3D6F8CA106E0}"/>
              </a:ext>
            </a:extLst>
          </p:cNvPr>
          <p:cNvSpPr/>
          <p:nvPr/>
        </p:nvSpPr>
        <p:spPr>
          <a:xfrm>
            <a:off x="6766560" y="1803654"/>
            <a:ext cx="4480560" cy="65054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4532D"/>
                </a:solidFill>
                <a:latin typeface="Tw Cen MT"/>
                <a:ea typeface="Tw Cen MT"/>
                <a:cs typeface="Tw Cen MT"/>
              </a:rPr>
              <a:t>High aspirations for professional futures; education seen as dignity, independence and family honor.</a:t>
            </a:r>
            <a:endParaRPr lang="en-US" sz="91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4CDD9514-1B0C-B012-A65D-A11DD7F460A1}"/>
              </a:ext>
            </a:extLst>
          </p:cNvPr>
          <p:cNvSpPr/>
          <p:nvPr/>
        </p:nvSpPr>
        <p:spPr>
          <a:xfrm>
            <a:off x="658368" y="2697480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5F"/>
                </a:solidFill>
                <a:latin typeface="Tw Cen MT"/>
                <a:ea typeface="Tw Cen MT"/>
                <a:cs typeface="Tw Cen MT"/>
              </a:rPr>
              <a:t>Interpersonal</a:t>
            </a:r>
            <a:endParaRPr lang="en-US" sz="103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5809FF75-59DC-B122-8C2B-5137FA739377}"/>
              </a:ext>
            </a:extLst>
          </p:cNvPr>
          <p:cNvSpPr/>
          <p:nvPr/>
        </p:nvSpPr>
        <p:spPr>
          <a:xfrm>
            <a:off x="2117558" y="2701815"/>
            <a:ext cx="4312118" cy="663890"/>
          </a:xfrm>
          <a:prstGeom prst="roundRect">
            <a:avLst>
              <a:gd name="adj" fmla="val 5714"/>
            </a:avLst>
          </a:prstGeom>
          <a:solidFill>
            <a:srgbClr val="FEF2F2"/>
          </a:solidFill>
          <a:ln w="12700">
            <a:solidFill>
              <a:srgbClr val="FECAC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6B44E037-C7A0-C915-0AFC-9554F4C52FC9}"/>
              </a:ext>
            </a:extLst>
          </p:cNvPr>
          <p:cNvSpPr/>
          <p:nvPr/>
        </p:nvSpPr>
        <p:spPr>
          <a:xfrm>
            <a:off x="2117558" y="2737669"/>
            <a:ext cx="4312118" cy="681228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>
            <a:normAutofit fontScale="925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7F1D1D"/>
                </a:solidFill>
                <a:latin typeface="Tw Cen MT"/>
                <a:ea typeface="Tw Cen MT"/>
                <a:cs typeface="Tw Cen MT"/>
              </a:rPr>
              <a:t>Household labor, gendered domestic burdens and peer norms weaken follow-up after enrollment.</a:t>
            </a:r>
            <a:endParaRPr lang="en-US" sz="91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7CA90877-DE56-3B6B-7697-587FB5349850}"/>
              </a:ext>
            </a:extLst>
          </p:cNvPr>
          <p:cNvSpPr/>
          <p:nvPr/>
        </p:nvSpPr>
        <p:spPr>
          <a:xfrm>
            <a:off x="6766559" y="2697480"/>
            <a:ext cx="4480560" cy="640080"/>
          </a:xfrm>
          <a:prstGeom prst="roundRect">
            <a:avLst>
              <a:gd name="adj" fmla="val 5714"/>
            </a:avLst>
          </a:prstGeom>
          <a:solidFill>
            <a:srgbClr val="ECFDF5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07180A7F-9DDC-57D9-F028-0C64345D98BE}"/>
              </a:ext>
            </a:extLst>
          </p:cNvPr>
          <p:cNvSpPr/>
          <p:nvPr/>
        </p:nvSpPr>
        <p:spPr>
          <a:xfrm>
            <a:off x="6766559" y="2679192"/>
            <a:ext cx="4538311" cy="681228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>
            <a:normAutofit fontScale="925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4532D"/>
                </a:solidFill>
                <a:latin typeface="Tw Cen MT"/>
                <a:ea typeface="Tw Cen MT"/>
                <a:cs typeface="Tw Cen MT"/>
              </a:rPr>
              <a:t>Parent-to-parent influence, mother circles, girls’ clubs and model families can normalize learning support.</a:t>
            </a:r>
            <a:endParaRPr lang="en-US" sz="91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C9A4E3AA-0C19-77B6-C80A-4EB25A673DD6}"/>
              </a:ext>
            </a:extLst>
          </p:cNvPr>
          <p:cNvSpPr/>
          <p:nvPr/>
        </p:nvSpPr>
        <p:spPr>
          <a:xfrm>
            <a:off x="602052" y="3757463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5F"/>
                </a:solidFill>
                <a:latin typeface="Tw Cen MT"/>
                <a:ea typeface="Tw Cen MT"/>
                <a:cs typeface="Tw Cen MT"/>
              </a:rPr>
              <a:t>Community</a:t>
            </a:r>
            <a:endParaRPr lang="en-US" sz="1030" dirty="0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918B3C73-EA5F-CF9A-A97A-0EC0D37C03E2}"/>
              </a:ext>
            </a:extLst>
          </p:cNvPr>
          <p:cNvSpPr/>
          <p:nvPr/>
        </p:nvSpPr>
        <p:spPr>
          <a:xfrm>
            <a:off x="2148840" y="3575304"/>
            <a:ext cx="4206240" cy="855437"/>
          </a:xfrm>
          <a:prstGeom prst="roundRect">
            <a:avLst>
              <a:gd name="adj" fmla="val 5714"/>
            </a:avLst>
          </a:prstGeom>
          <a:solidFill>
            <a:srgbClr val="FEF2F2"/>
          </a:solidFill>
          <a:ln w="12700">
            <a:solidFill>
              <a:srgbClr val="FECAC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F324C6F0-A3D3-F9A1-AF43-06E057202AE7}"/>
              </a:ext>
            </a:extLst>
          </p:cNvPr>
          <p:cNvSpPr/>
          <p:nvPr/>
        </p:nvSpPr>
        <p:spPr>
          <a:xfrm>
            <a:off x="2159908" y="3575304"/>
            <a:ext cx="4260632" cy="86410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r>
              <a:rPr lang="en-US" sz="1800" dirty="0">
                <a:solidFill>
                  <a:srgbClr val="7F1D1D"/>
                </a:solidFill>
                <a:latin typeface="Tw Cen MT"/>
                <a:ea typeface="Tw Cen MT"/>
                <a:cs typeface="Tw Cen MT"/>
              </a:rPr>
              <a:t>Early marriage, stigma and pastoralist/agricultural routines compete with school participation, </a:t>
            </a:r>
            <a:r>
              <a:rPr lang="en-US" sz="1800" dirty="0">
                <a:solidFill>
                  <a:srgbClr val="C00000"/>
                </a:solidFill>
                <a:latin typeface="Tw Cen MT"/>
                <a:ea typeface="Tw Cen MT"/>
                <a:cs typeface="Tw Cen MT"/>
              </a:rPr>
              <a:t>“school belongs to the government” mindset</a:t>
            </a:r>
            <a:endParaRPr lang="en-US" sz="910" dirty="0">
              <a:solidFill>
                <a:srgbClr val="C00000"/>
              </a:solidFill>
            </a:endParaRPr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26AE8782-0427-92C3-05B7-857F7528E228}"/>
              </a:ext>
            </a:extLst>
          </p:cNvPr>
          <p:cNvSpPr/>
          <p:nvPr/>
        </p:nvSpPr>
        <p:spPr>
          <a:xfrm>
            <a:off x="6824311" y="3580839"/>
            <a:ext cx="4480560" cy="849902"/>
          </a:xfrm>
          <a:prstGeom prst="roundRect">
            <a:avLst>
              <a:gd name="adj" fmla="val 5714"/>
            </a:avLst>
          </a:prstGeom>
          <a:solidFill>
            <a:srgbClr val="ECFDF5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FAEA878B-D759-2EDA-7931-1B1C540C42F7}"/>
              </a:ext>
            </a:extLst>
          </p:cNvPr>
          <p:cNvSpPr/>
          <p:nvPr/>
        </p:nvSpPr>
        <p:spPr>
          <a:xfrm>
            <a:off x="6793029" y="3575303"/>
            <a:ext cx="4252923" cy="86410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4532D"/>
                </a:solidFill>
                <a:latin typeface="Tw Cen MT"/>
                <a:ea typeface="Tw Cen MT"/>
                <a:cs typeface="Tw Cen MT"/>
              </a:rPr>
              <a:t>Elders, religious leaders, kebele structures, indigenous forums and Parents’ Day are highly trusted channels.</a:t>
            </a:r>
            <a:endParaRPr lang="en-US" sz="91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DFFB57FB-D50F-6BDE-1EB4-D669254691AE}"/>
              </a:ext>
            </a:extLst>
          </p:cNvPr>
          <p:cNvSpPr/>
          <p:nvPr/>
        </p:nvSpPr>
        <p:spPr>
          <a:xfrm>
            <a:off x="602052" y="4704588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5F"/>
                </a:solidFill>
                <a:latin typeface="Tw Cen MT"/>
                <a:ea typeface="Tw Cen MT"/>
                <a:cs typeface="Tw Cen MT"/>
              </a:rPr>
              <a:t>Institutional</a:t>
            </a:r>
            <a:endParaRPr lang="en-US" sz="1030" dirty="0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42630F54-DCDD-2FED-F156-B8EE5C8D32CD}"/>
              </a:ext>
            </a:extLst>
          </p:cNvPr>
          <p:cNvSpPr/>
          <p:nvPr/>
        </p:nvSpPr>
        <p:spPr>
          <a:xfrm>
            <a:off x="2139694" y="4667768"/>
            <a:ext cx="4246668" cy="883360"/>
          </a:xfrm>
          <a:prstGeom prst="roundRect">
            <a:avLst>
              <a:gd name="adj" fmla="val 5714"/>
            </a:avLst>
          </a:prstGeom>
          <a:solidFill>
            <a:srgbClr val="FEF2F2"/>
          </a:solidFill>
          <a:ln w="12700">
            <a:solidFill>
              <a:srgbClr val="FECAC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D7EDE680-DCEE-009E-5178-B610289033BE}"/>
              </a:ext>
            </a:extLst>
          </p:cNvPr>
          <p:cNvSpPr/>
          <p:nvPr/>
        </p:nvSpPr>
        <p:spPr>
          <a:xfrm>
            <a:off x="2139694" y="4640340"/>
            <a:ext cx="4190354" cy="938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r>
              <a:rPr lang="en-US" sz="1800" dirty="0">
                <a:solidFill>
                  <a:srgbClr val="7F1D1D"/>
                </a:solidFill>
                <a:latin typeface="Tw Cen MT"/>
                <a:ea typeface="Tw Cen MT"/>
                <a:cs typeface="Tw Cen MT"/>
              </a:rPr>
              <a:t>PTSA meetings perceived as fundraising; shortages of teachers, textbooks, classrooms, water and inclusive facilities; </a:t>
            </a:r>
            <a:r>
              <a:rPr lang="en-US" sz="1800" dirty="0">
                <a:solidFill>
                  <a:srgbClr val="C00000"/>
                </a:solidFill>
                <a:latin typeface="Tw Cen MT"/>
                <a:ea typeface="Tw Cen MT"/>
                <a:cs typeface="Tw Cen MT"/>
              </a:rPr>
              <a:t>no structured forum for parent feedback</a:t>
            </a:r>
            <a:endParaRPr lang="en-US" sz="910" dirty="0">
              <a:solidFill>
                <a:srgbClr val="C00000"/>
              </a:solidFill>
            </a:endParaRPr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D03F71A6-CC2E-A5BE-58BB-75114C67CECF}"/>
              </a:ext>
            </a:extLst>
          </p:cNvPr>
          <p:cNvSpPr/>
          <p:nvPr/>
        </p:nvSpPr>
        <p:spPr>
          <a:xfrm>
            <a:off x="6824311" y="4815158"/>
            <a:ext cx="4480560" cy="735970"/>
          </a:xfrm>
          <a:prstGeom prst="roundRect">
            <a:avLst>
              <a:gd name="adj" fmla="val 5714"/>
            </a:avLst>
          </a:prstGeom>
          <a:solidFill>
            <a:srgbClr val="ECFDF5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25B82B52-E071-01B9-2CFA-304B02522B4A}"/>
              </a:ext>
            </a:extLst>
          </p:cNvPr>
          <p:cNvSpPr/>
          <p:nvPr/>
        </p:nvSpPr>
        <p:spPr>
          <a:xfrm>
            <a:off x="6843563" y="4708918"/>
            <a:ext cx="4461308" cy="84221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4532D"/>
                </a:solidFill>
                <a:latin typeface="Tw Cen MT"/>
                <a:ea typeface="Tw Cen MT"/>
                <a:cs typeface="Tw Cen MT"/>
              </a:rPr>
              <a:t>PTSA/kebele home visits, school feeding, local-language instruction, public recognition and transparent reporting build trust.</a:t>
            </a:r>
            <a:endParaRPr lang="en-US" sz="91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C1511B93-23C3-EDDF-196D-A6DFA5810523}"/>
              </a:ext>
            </a:extLst>
          </p:cNvPr>
          <p:cNvSpPr/>
          <p:nvPr/>
        </p:nvSpPr>
        <p:spPr>
          <a:xfrm>
            <a:off x="636230" y="5751576"/>
            <a:ext cx="1481328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3A5F"/>
                </a:solidFill>
                <a:latin typeface="Tw Cen MT"/>
                <a:ea typeface="Tw Cen MT"/>
                <a:cs typeface="Tw Cen MT"/>
              </a:rPr>
              <a:t>Policy </a:t>
            </a:r>
            <a:endParaRPr lang="en-US" sz="1030" dirty="0"/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FDF74918-F5FF-E37F-AE14-9D8A173B773F}"/>
              </a:ext>
            </a:extLst>
          </p:cNvPr>
          <p:cNvSpPr/>
          <p:nvPr/>
        </p:nvSpPr>
        <p:spPr>
          <a:xfrm>
            <a:off x="2148840" y="5815583"/>
            <a:ext cx="4271700" cy="805632"/>
          </a:xfrm>
          <a:prstGeom prst="roundRect">
            <a:avLst>
              <a:gd name="adj" fmla="val 5714"/>
            </a:avLst>
          </a:prstGeom>
          <a:solidFill>
            <a:srgbClr val="FEF2F2"/>
          </a:solidFill>
          <a:ln w="12700">
            <a:solidFill>
              <a:srgbClr val="FECAC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1DFD0D67-6085-4640-E65F-31EE178DCCD0}"/>
              </a:ext>
            </a:extLst>
          </p:cNvPr>
          <p:cNvSpPr/>
          <p:nvPr/>
        </p:nvSpPr>
        <p:spPr>
          <a:xfrm>
            <a:off x="2180122" y="5788155"/>
            <a:ext cx="4240418" cy="805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7F1D1D"/>
                </a:solidFill>
                <a:latin typeface="Tw Cen MT"/>
                <a:ea typeface="Tw Cen MT"/>
                <a:cs typeface="Tw Cen MT"/>
              </a:rPr>
              <a:t>National equity/accountability frameworks are inconsistently resourced and operationalized locally.</a:t>
            </a:r>
            <a:endParaRPr lang="en-US" sz="910" dirty="0"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B5F0773D-F7FB-87E9-7DF6-220297F97A95}"/>
              </a:ext>
            </a:extLst>
          </p:cNvPr>
          <p:cNvSpPr/>
          <p:nvPr/>
        </p:nvSpPr>
        <p:spPr>
          <a:xfrm>
            <a:off x="6862813" y="5751575"/>
            <a:ext cx="4480560" cy="842211"/>
          </a:xfrm>
          <a:prstGeom prst="roundRect">
            <a:avLst>
              <a:gd name="adj" fmla="val 5714"/>
            </a:avLst>
          </a:prstGeom>
          <a:solidFill>
            <a:srgbClr val="ECFDF5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A0620770-64B6-BCF6-6AF7-9B072847E067}"/>
              </a:ext>
            </a:extLst>
          </p:cNvPr>
          <p:cNvSpPr/>
          <p:nvPr/>
        </p:nvSpPr>
        <p:spPr>
          <a:xfrm>
            <a:off x="6894094" y="5805958"/>
            <a:ext cx="4353025" cy="787828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>
            <a:normAutofit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4532D"/>
                </a:solidFill>
                <a:latin typeface="Tw Cen MT"/>
                <a:ea typeface="Tw Cen MT"/>
                <a:cs typeface="Tw Cen MT"/>
              </a:rPr>
              <a:t>GEQIP-E/SIP, woreda support, NGO partnerships and social protection can sustain school ownership.</a:t>
            </a:r>
            <a:endParaRPr lang="en-US" sz="910" dirty="0"/>
          </a:p>
        </p:txBody>
      </p:sp>
      <p:sp>
        <p:nvSpPr>
          <p:cNvPr id="37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270023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197" y="772186"/>
            <a:ext cx="11288027" cy="378995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 marL="0" indent="0">
              <a:buNone/>
            </a:pPr>
            <a:r>
              <a:rPr lang="en-US" sz="2000" dirty="0">
                <a:latin typeface="Tw Cen MT" pitchFamily="34" charset="0"/>
                <a:ea typeface="Tw Cen MT" pitchFamily="34" charset="-122"/>
                <a:cs typeface="Tw Cen MT" pitchFamily="34" charset="-120"/>
              </a:rPr>
              <a:t>Motivation was present, but not yet converted to practice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197" y="1125191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latin typeface="Tw Cen MT"/>
                <a:ea typeface="Tw Cen MT"/>
                <a:cs typeface="Tw Cen MT"/>
              </a:rPr>
              <a:t>Common patterns across the six schools</a:t>
            </a:r>
          </a:p>
        </p:txBody>
      </p:sp>
      <p:sp>
        <p:nvSpPr>
          <p:cNvPr id="7" name="Shape 5"/>
          <p:cNvSpPr/>
          <p:nvPr/>
        </p:nvSpPr>
        <p:spPr>
          <a:xfrm>
            <a:off x="6888481" y="2594350"/>
            <a:ext cx="4907277" cy="3870458"/>
          </a:xfrm>
          <a:prstGeom prst="roundRect">
            <a:avLst>
              <a:gd name="adj" fmla="val 1702"/>
            </a:avLst>
          </a:prstGeom>
          <a:solidFill>
            <a:srgbClr val="ECFDF5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 dirty="0"/>
          </a:p>
        </p:txBody>
      </p:sp>
      <p:sp>
        <p:nvSpPr>
          <p:cNvPr id="8" name="Text 6"/>
          <p:cNvSpPr/>
          <p:nvPr/>
        </p:nvSpPr>
        <p:spPr>
          <a:xfrm>
            <a:off x="6919525" y="2594350"/>
            <a:ext cx="4562894" cy="4245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65F46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Facilitators to leverage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6919525" y="3052511"/>
            <a:ext cx="4907278" cy="3412297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F2937"/>
                </a:solidFill>
                <a:latin typeface="Tw Cen MT"/>
                <a:ea typeface="Tw Cen MT"/>
                <a:cs typeface="Tw Cen MT"/>
              </a:rPr>
              <a:t>Parents aspire for children’s success and dignity
Trusted elders, religious leaders and local networks carry credibility
Peer families and role models can create positive social contagion
School feeding, mother-tongue support and inclusive practices motivate attendance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365197" y="2594350"/>
            <a:ext cx="6128070" cy="3870458"/>
          </a:xfrm>
          <a:prstGeom prst="roundRect">
            <a:avLst>
              <a:gd name="adj" fmla="val 1702"/>
            </a:avLst>
          </a:prstGeom>
          <a:solidFill>
            <a:srgbClr val="FEF2F2"/>
          </a:solidFill>
          <a:ln w="12700">
            <a:solidFill>
              <a:srgbClr val="FECAC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396239" y="2609886"/>
            <a:ext cx="4579460" cy="364239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991B1B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Barriers to solve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396239" y="3018862"/>
            <a:ext cx="6128070" cy="346148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Tw Cen MT"/>
                <a:ea typeface="Tw Cen MT"/>
                <a:cs typeface="Tw Cen MT"/>
              </a:rPr>
              <a:t>Girls face early marriage, work burden and menstrual hygiene barriers
Children with disabilities face stigma and weak institutional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Tw Cen MT"/>
                <a:ea typeface="Tw Cen MT"/>
                <a:cs typeface="Tw Cen MT"/>
              </a:rPr>
              <a:t>PTSA viewed as a "tax collector" not a "learning partner“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Tw Cen MT"/>
                <a:ea typeface="Tw Cen MT"/>
                <a:cs typeface="Tw Cen MT"/>
              </a:rPr>
              <a:t>Resource gaps weaken trust: classrooms, textbooks, WASH, teacher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/>
                <a:ea typeface="Tw Cen MT"/>
                <a:cs typeface="Tw Cen MT"/>
              </a:rPr>
              <a:t>Parents often lack practical ways to support learning at home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Tw Cen MT"/>
                <a:ea typeface="Tw Cen MT"/>
                <a:cs typeface="Tw Cen MT"/>
              </a:rPr>
              <a:t>No structured forum for parent feedback</a:t>
            </a:r>
            <a:endParaRPr lang="en-US" sz="132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Tw Cen MT"/>
                <a:ea typeface="Tw Cen MT"/>
                <a:cs typeface="Tw Cen MT"/>
              </a:rPr>
              <a:t>Livelihood calendars shape education behavior: farming, herding</a:t>
            </a:r>
            <a:r>
              <a:rPr lang="en-US" dirty="0">
                <a:latin typeface="Tw Cen MT"/>
                <a:ea typeface="Tw Cen MT"/>
                <a:cs typeface="Tw Cen MT"/>
              </a:rPr>
              <a:t> </a:t>
            </a:r>
            <a:r>
              <a:rPr lang="en-US" sz="1800" dirty="0">
                <a:latin typeface="Tw Cen MT"/>
                <a:ea typeface="Tw Cen MT"/>
                <a:cs typeface="Tw Cen MT"/>
              </a:rPr>
              <a:t>interrupt attendance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32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F03E984-D43B-13E0-7BDE-0610C308D19A}"/>
              </a:ext>
            </a:extLst>
          </p:cNvPr>
          <p:cNvSpPr/>
          <p:nvPr/>
        </p:nvSpPr>
        <p:spPr>
          <a:xfrm>
            <a:off x="396239" y="1716284"/>
            <a:ext cx="11374656" cy="583431"/>
          </a:xfrm>
          <a:prstGeom prst="roundRect">
            <a:avLst>
              <a:gd name="adj" fmla="val 8000"/>
            </a:avLst>
          </a:prstGeom>
          <a:solidFill>
            <a:srgbClr val="7030A0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r>
              <a:rPr lang="en-US" sz="1800" b="1" dirty="0">
                <a:solidFill>
                  <a:srgbClr val="FFFFFF"/>
                </a:solidFill>
                <a:latin typeface="Tw Cen MT"/>
                <a:ea typeface="Tw Cen MT"/>
                <a:cs typeface="Tw Cen MT"/>
              </a:rPr>
              <a:t>Communities want education to work,  but they sustain engagement only when schools are trusted, responsive and visibly improving.</a:t>
            </a:r>
            <a:endParaRPr lang="en-US" dirty="0"/>
          </a:p>
        </p:txBody>
      </p:sp>
      <p:sp>
        <p:nvSpPr>
          <p:cNvPr id="13" name="Auto Page Number"/>
          <p:cNvSpPr txBox="1"/>
          <p:nvPr/>
        </p:nvSpPr>
        <p:spPr>
          <a:xfrm>
            <a:off x="11140440" y="6464808"/>
            <a:ext cx="822960" cy="29260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r"/>
            <a:r>
              <a:rPr sz="1800">
                <a:solidFill>
                  <a:srgbClr val="505050"/>
                </a:solidFill>
                <a:latin typeface="Tw Cen MT"/>
                <a:ea typeface="Tw Cen MT"/>
                <a:cs typeface="Tw Cen MT"/>
              </a:rPr>
              <a:t>9</a:t>
            </a:r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BA0B61A2-0B46-C2C0-6C87-B37878F4365E}"/>
              </a:ext>
            </a:extLst>
          </p:cNvPr>
          <p:cNvSpPr/>
          <p:nvPr/>
        </p:nvSpPr>
        <p:spPr>
          <a:xfrm>
            <a:off x="312580" y="164590"/>
            <a:ext cx="11374656" cy="502440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Results: </a:t>
            </a:r>
            <a:r>
              <a:rPr lang="en-US" sz="2400" b="1" dirty="0">
                <a:solidFill>
                  <a:schemeClr val="bg1"/>
                </a:solidFill>
                <a:latin typeface="Tw Cen MT"/>
                <a:ea typeface="Tw Cen MT"/>
                <a:cs typeface="Tw Cen MT"/>
              </a:rPr>
              <a:t>The Behavioral Diagnosis </a:t>
            </a:r>
            <a:r>
              <a:rPr lang="en-US" sz="2400" b="1" dirty="0">
                <a:solidFill>
                  <a:schemeClr val="bg1"/>
                </a:solidFill>
                <a:latin typeface="Tw Cen MT" pitchFamily="34" charset="0"/>
                <a:ea typeface="Tw Cen MT" pitchFamily="34" charset="-122"/>
                <a:cs typeface="Tw Cen MT" pitchFamily="34" charset="-120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3144</TotalTime>
  <Words>2920</Words>
  <Application>Microsoft Office PowerPoint</Application>
  <PresentationFormat>Widescreen</PresentationFormat>
  <Paragraphs>457</Paragraphs>
  <Slides>30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Aptos</vt:lpstr>
      <vt:lpstr>Aptos Display</vt:lpstr>
      <vt:lpstr>Arial</vt:lpstr>
      <vt:lpstr>Calibri</vt:lpstr>
      <vt:lpstr>Calibri Light</vt:lpstr>
      <vt:lpstr>quote-cjk-patch</vt:lpstr>
      <vt:lpstr>Tw Cen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HP</dc:creator>
  <cp:lastModifiedBy>HP</cp:lastModifiedBy>
  <cp:revision>71</cp:revision>
  <dcterms:created xsi:type="dcterms:W3CDTF">2026-06-03T04:33:23Z</dcterms:created>
  <dcterms:modified xsi:type="dcterms:W3CDTF">2026-06-05T08:58:10Z</dcterms:modified>
</cp:coreProperties>
</file>