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4"/>
  </p:notesMasterIdLst>
  <p:sldIdLst>
    <p:sldId id="256" r:id="rId2"/>
    <p:sldId id="257" r:id="rId3"/>
    <p:sldId id="271" r:id="rId4"/>
    <p:sldId id="287" r:id="rId5"/>
    <p:sldId id="286" r:id="rId6"/>
    <p:sldId id="259" r:id="rId7"/>
    <p:sldId id="272" r:id="rId8"/>
    <p:sldId id="260" r:id="rId9"/>
    <p:sldId id="314" r:id="rId10"/>
    <p:sldId id="283" r:id="rId11"/>
    <p:sldId id="262" r:id="rId12"/>
    <p:sldId id="297" r:id="rId13"/>
    <p:sldId id="273" r:id="rId14"/>
    <p:sldId id="315" r:id="rId15"/>
    <p:sldId id="264" r:id="rId16"/>
    <p:sldId id="298" r:id="rId17"/>
    <p:sldId id="300" r:id="rId18"/>
    <p:sldId id="301" r:id="rId19"/>
    <p:sldId id="302" r:id="rId20"/>
    <p:sldId id="305" r:id="rId21"/>
    <p:sldId id="306" r:id="rId22"/>
    <p:sldId id="307" r:id="rId23"/>
    <p:sldId id="308" r:id="rId24"/>
    <p:sldId id="303" r:id="rId25"/>
    <p:sldId id="304" r:id="rId26"/>
    <p:sldId id="316" r:id="rId27"/>
    <p:sldId id="309" r:id="rId28"/>
    <p:sldId id="311" r:id="rId29"/>
    <p:sldId id="312" r:id="rId30"/>
    <p:sldId id="310" r:id="rId31"/>
    <p:sldId id="295"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CC00"/>
    <a:srgbClr val="CC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89964" autoAdjust="0"/>
  </p:normalViewPr>
  <p:slideViewPr>
    <p:cSldViewPr snapToGrid="0">
      <p:cViewPr varScale="1">
        <p:scale>
          <a:sx n="70" d="100"/>
          <a:sy n="70" d="100"/>
        </p:scale>
        <p:origin x="564"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0EHEPA%20Seminar,%20application,%20&amp;%20Manuscript%20Writing)\0EHEPA-Project%20Officer\Seminar%20Presentation\0HPV%20study\Charts-Figur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0EHEPA%20Seminar,%20application,%20&amp;%20Manuscript%20Writing)\0EHEPA-Project%20Officer\Seminar%20Presentation\0HPV%20study\Charts-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r>
              <a:rPr lang="en-US" sz="1050" b="0"/>
              <a:t>Awareness and Perceived Disease Risk among study participants (n = 693)</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10048302584692936"/>
          <c:y val="0.12831612735128561"/>
          <c:w val="0.85125861955427617"/>
          <c:h val="0.65939826471910612"/>
        </c:manualLayout>
      </c:layout>
      <c:barChart>
        <c:barDir val="col"/>
        <c:grouping val="clustered"/>
        <c:varyColors val="0"/>
        <c:ser>
          <c:idx val="0"/>
          <c:order val="0"/>
          <c:tx>
            <c:strRef>
              <c:f>Sheet1!$B$4</c:f>
              <c:strCache>
                <c:ptCount val="1"/>
                <c:pt idx="0">
                  <c:v>% Ever received any vaccines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f>
            </c:numRef>
          </c:val>
          <c:extLst>
            <c:ext xmlns:c16="http://schemas.microsoft.com/office/drawing/2014/chart" uri="{C3380CC4-5D6E-409C-BE32-E72D297353CC}">
              <c16:uniqueId val="{00000000-925A-453E-AC35-4AEDD11573D3}"/>
            </c:ext>
          </c:extLst>
        </c:ser>
        <c:ser>
          <c:idx val="1"/>
          <c:order val="1"/>
          <c:tx>
            <c:strRef>
              <c:f>Sheet1!$B$5</c:f>
              <c:strCache>
                <c:ptCount val="1"/>
                <c:pt idx="0">
                  <c:v>% never heard of cervical cancer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Sheet1!$C$5</c:f>
              <c:numCache>
                <c:formatCode>General</c:formatCode>
                <c:ptCount val="1"/>
                <c:pt idx="0">
                  <c:v>72.400000000000006</c:v>
                </c:pt>
              </c:numCache>
            </c:numRef>
          </c:val>
          <c:extLst>
            <c:ext xmlns:c16="http://schemas.microsoft.com/office/drawing/2014/chart" uri="{C3380CC4-5D6E-409C-BE32-E72D297353CC}">
              <c16:uniqueId val="{00000001-925A-453E-AC35-4AEDD11573D3}"/>
            </c:ext>
          </c:extLst>
        </c:ser>
        <c:ser>
          <c:idx val="2"/>
          <c:order val="2"/>
          <c:tx>
            <c:strRef>
              <c:f>Sheet1!$B$6</c:f>
              <c:strCache>
                <c:ptCount val="1"/>
                <c:pt idx="0">
                  <c:v>% unaware HPV causes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Sheet1!$C$6</c:f>
              <c:numCache>
                <c:formatCode>General</c:formatCode>
                <c:ptCount val="1"/>
                <c:pt idx="0">
                  <c:v>82.8</c:v>
                </c:pt>
              </c:numCache>
            </c:numRef>
          </c:val>
          <c:extLst>
            <c:ext xmlns:c16="http://schemas.microsoft.com/office/drawing/2014/chart" uri="{C3380CC4-5D6E-409C-BE32-E72D297353CC}">
              <c16:uniqueId val="{00000002-925A-453E-AC35-4AEDD11573D3}"/>
            </c:ext>
          </c:extLst>
        </c:ser>
        <c:ser>
          <c:idx val="3"/>
          <c:order val="3"/>
          <c:tx>
            <c:strRef>
              <c:f>Sheet1!$B$7</c:f>
              <c:strCache>
                <c:ptCount val="1"/>
                <c:pt idx="0">
                  <c:v>% never heard of vaccine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Sheet1!$C$7</c:f>
              <c:numCache>
                <c:formatCode>General</c:formatCode>
                <c:ptCount val="1"/>
                <c:pt idx="0">
                  <c:v>71.099999999999994</c:v>
                </c:pt>
              </c:numCache>
            </c:numRef>
          </c:val>
          <c:extLst>
            <c:ext xmlns:c16="http://schemas.microsoft.com/office/drawing/2014/chart" uri="{C3380CC4-5D6E-409C-BE32-E72D297353CC}">
              <c16:uniqueId val="{00000003-925A-453E-AC35-4AEDD11573D3}"/>
            </c:ext>
          </c:extLst>
        </c:ser>
        <c:ser>
          <c:idx val="4"/>
          <c:order val="4"/>
          <c:tx>
            <c:strRef>
              <c:f>Sheet1!$B$8</c:f>
              <c:strCache>
                <c:ptCount val="1"/>
                <c:pt idx="0">
                  <c:v>% believed HPV vaccine prevents early onset of cervical ca</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Sheet1!$C$8</c:f>
              <c:numCache>
                <c:formatCode>General</c:formatCode>
                <c:ptCount val="1"/>
                <c:pt idx="0">
                  <c:v>1</c:v>
                </c:pt>
              </c:numCache>
            </c:numRef>
          </c:val>
          <c:extLst>
            <c:ext xmlns:c16="http://schemas.microsoft.com/office/drawing/2014/chart" uri="{C3380CC4-5D6E-409C-BE32-E72D297353CC}">
              <c16:uniqueId val="{00000004-925A-453E-AC35-4AEDD11573D3}"/>
            </c:ext>
          </c:extLst>
        </c:ser>
        <c:dLbls>
          <c:dLblPos val="outEnd"/>
          <c:showLegendKey val="0"/>
          <c:showVal val="1"/>
          <c:showCatName val="0"/>
          <c:showSerName val="0"/>
          <c:showPercent val="0"/>
          <c:showBubbleSize val="0"/>
        </c:dLbls>
        <c:gapWidth val="100"/>
        <c:overlap val="-24"/>
        <c:axId val="1035256512"/>
        <c:axId val="1035269408"/>
      </c:barChart>
      <c:catAx>
        <c:axId val="1035256512"/>
        <c:scaling>
          <c:orientation val="minMax"/>
        </c:scaling>
        <c:delete val="1"/>
        <c:axPos val="b"/>
        <c:numFmt formatCode="General" sourceLinked="1"/>
        <c:majorTickMark val="none"/>
        <c:minorTickMark val="none"/>
        <c:tickLblPos val="nextTo"/>
        <c:crossAx val="1035269408"/>
        <c:crosses val="autoZero"/>
        <c:auto val="1"/>
        <c:lblAlgn val="ctr"/>
        <c:lblOffset val="100"/>
        <c:noMultiLvlLbl val="0"/>
      </c:catAx>
      <c:valAx>
        <c:axId val="103526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r>
                  <a:rPr lang="gez-Ethi-ET" sz="1050"/>
                  <a:t>percentage</a:t>
                </a:r>
                <a:endParaRPr lang="en-US" sz="1050"/>
              </a:p>
            </c:rich>
          </c:tx>
          <c:layout>
            <c:manualLayout>
              <c:xMode val="edge"/>
              <c:yMode val="edge"/>
              <c:x val="4.655888541665665E-3"/>
              <c:y val="0.386495171119244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035256512"/>
        <c:crosses val="autoZero"/>
        <c:crossBetween val="between"/>
      </c:valAx>
      <c:spPr>
        <a:noFill/>
        <a:ln>
          <a:noFill/>
        </a:ln>
        <a:effectLst/>
      </c:spPr>
    </c:plotArea>
    <c:legend>
      <c:legendPos val="b"/>
      <c:layout>
        <c:manualLayout>
          <c:xMode val="edge"/>
          <c:yMode val="edge"/>
          <c:x val="0.10507578664035905"/>
          <c:y val="0.82790856271171243"/>
          <c:w val="0.87966772970582974"/>
          <c:h val="0.161359744561844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000">
          <a:latin typeface="Tw Cen MT" panose="020B06020201040206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Tw Cen MT" panose="020B0602020104020603" pitchFamily="34" charset="0"/>
                <a:ea typeface="+mn-ea"/>
                <a:cs typeface="+mn-cs"/>
              </a:defRPr>
            </a:pPr>
            <a:r>
              <a:rPr lang="en-US"/>
              <a:t>Vaccine Confidence</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57701043626620163"/>
          <c:y val="0.12845021645021645"/>
          <c:w val="0.39038961767795416"/>
          <c:h val="0.71777209666973452"/>
        </c:manualLayout>
      </c:layou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Sheet1!$B$18:$C$33</c:f>
              <c:multiLvlStrCache>
                <c:ptCount val="12"/>
                <c:lvl>
                  <c:pt idx="0">
                    <c:v>Not at all important</c:v>
                  </c:pt>
                  <c:pt idx="1">
                    <c:v>A little important</c:v>
                  </c:pt>
                  <c:pt idx="2">
                    <c:v>Moderately important</c:v>
                  </c:pt>
                  <c:pt idx="3">
                    <c:v>Very important</c:v>
                  </c:pt>
                  <c:pt idx="4">
                    <c:v>Not at all safe</c:v>
                  </c:pt>
                  <c:pt idx="5">
                    <c:v>A little safe</c:v>
                  </c:pt>
                  <c:pt idx="6">
                    <c:v>Moderately safe</c:v>
                  </c:pt>
                  <c:pt idx="7">
                    <c:v>Very safe</c:v>
                  </c:pt>
                  <c:pt idx="8">
                    <c:v>Not heard negative information in past 12 months</c:v>
                  </c:pt>
                  <c:pt idx="9">
                    <c:v>Negative impact on fertility</c:v>
                  </c:pt>
                  <c:pt idx="10">
                    <c:v>Side effects</c:v>
                  </c:pt>
                  <c:pt idx="11">
                    <c:v>Pain from injection</c:v>
                  </c:pt>
                </c:lvl>
                <c:lvl>
                  <c:pt idx="0">
                    <c:v>Confidence in HPV vaccine benefits (Importance )</c:v>
                  </c:pt>
                  <c:pt idx="4">
                    <c:v>Confidence in vaccine safety</c:v>
                  </c:pt>
                  <c:pt idx="8">
                    <c:v>Heard anything bad about HPV vaccine (last 12 months)</c:v>
                  </c:pt>
                </c:lvl>
              </c:multiLvlStrCache>
            </c:multiLvlStrRef>
          </c:cat>
          <c:val>
            <c:numRef>
              <c:f>Sheet1!$E$18:$E$33</c:f>
              <c:numCache>
                <c:formatCode>General</c:formatCode>
                <c:ptCount val="12"/>
                <c:pt idx="0">
                  <c:v>8.9</c:v>
                </c:pt>
                <c:pt idx="1">
                  <c:v>27.8</c:v>
                </c:pt>
                <c:pt idx="2">
                  <c:v>31.6</c:v>
                </c:pt>
                <c:pt idx="3">
                  <c:v>31.6</c:v>
                </c:pt>
                <c:pt idx="4">
                  <c:v>7.8</c:v>
                </c:pt>
                <c:pt idx="5">
                  <c:v>32</c:v>
                </c:pt>
                <c:pt idx="6">
                  <c:v>32.5</c:v>
                </c:pt>
                <c:pt idx="7">
                  <c:v>27.7</c:v>
                </c:pt>
                <c:pt idx="8">
                  <c:v>84.7</c:v>
                </c:pt>
                <c:pt idx="9">
                  <c:v>20.8</c:v>
                </c:pt>
                <c:pt idx="10">
                  <c:v>5.2</c:v>
                </c:pt>
                <c:pt idx="11">
                  <c:v>8.1999999999999993</c:v>
                </c:pt>
              </c:numCache>
            </c:numRef>
          </c:val>
          <c:extLst>
            <c:ext xmlns:c16="http://schemas.microsoft.com/office/drawing/2014/chart" uri="{C3380CC4-5D6E-409C-BE32-E72D297353CC}">
              <c16:uniqueId val="{00000000-1640-453A-B2B8-D6BEFC69238F}"/>
            </c:ext>
          </c:extLst>
        </c:ser>
        <c:dLbls>
          <c:dLblPos val="outEnd"/>
          <c:showLegendKey val="0"/>
          <c:showVal val="1"/>
          <c:showCatName val="0"/>
          <c:showSerName val="0"/>
          <c:showPercent val="0"/>
          <c:showBubbleSize val="0"/>
        </c:dLbls>
        <c:gapWidth val="182"/>
        <c:axId val="966421744"/>
        <c:axId val="1199288992"/>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Sheet1!$B$18:$C$33</c15:sqref>
                        </c15:formulaRef>
                      </c:ext>
                    </c:extLst>
                    <c:multiLvlStrCache>
                      <c:ptCount val="12"/>
                      <c:lvl>
                        <c:pt idx="0">
                          <c:v>Not at all important</c:v>
                        </c:pt>
                        <c:pt idx="1">
                          <c:v>A little important</c:v>
                        </c:pt>
                        <c:pt idx="2">
                          <c:v>Moderately important</c:v>
                        </c:pt>
                        <c:pt idx="3">
                          <c:v>Very important</c:v>
                        </c:pt>
                        <c:pt idx="4">
                          <c:v>Not at all safe</c:v>
                        </c:pt>
                        <c:pt idx="5">
                          <c:v>A little safe</c:v>
                        </c:pt>
                        <c:pt idx="6">
                          <c:v>Moderately safe</c:v>
                        </c:pt>
                        <c:pt idx="7">
                          <c:v>Very safe</c:v>
                        </c:pt>
                        <c:pt idx="8">
                          <c:v>Not heard negative information in past 12 months</c:v>
                        </c:pt>
                        <c:pt idx="9">
                          <c:v>Negative impact on fertility</c:v>
                        </c:pt>
                        <c:pt idx="10">
                          <c:v>Side effects</c:v>
                        </c:pt>
                        <c:pt idx="11">
                          <c:v>Pain from injection</c:v>
                        </c:pt>
                      </c:lvl>
                      <c:lvl>
                        <c:pt idx="0">
                          <c:v>Confidence in HPV vaccine benefits (Importance )</c:v>
                        </c:pt>
                        <c:pt idx="4">
                          <c:v>Confidence in vaccine safety</c:v>
                        </c:pt>
                        <c:pt idx="8">
                          <c:v>Heard anything bad about HPV vaccine (last 12 months)</c:v>
                        </c:pt>
                      </c:lvl>
                    </c:multiLvlStrCache>
                  </c:multiLvlStrRef>
                </c:cat>
                <c:val>
                  <c:numRef>
                    <c:extLst>
                      <c:ext uri="{02D57815-91ED-43cb-92C2-25804820EDAC}">
                        <c15:formulaRef>
                          <c15:sqref>Sheet1!$D$18:$D$33</c15:sqref>
                        </c15:formulaRef>
                      </c:ext>
                    </c:extLst>
                    <c:numCache>
                      <c:formatCode>General</c:formatCode>
                      <c:ptCount val="12"/>
                      <c:pt idx="0">
                        <c:v>62</c:v>
                      </c:pt>
                      <c:pt idx="1">
                        <c:v>193</c:v>
                      </c:pt>
                      <c:pt idx="2">
                        <c:v>219</c:v>
                      </c:pt>
                      <c:pt idx="3">
                        <c:v>219</c:v>
                      </c:pt>
                      <c:pt idx="4">
                        <c:v>54</c:v>
                      </c:pt>
                      <c:pt idx="5">
                        <c:v>222</c:v>
                      </c:pt>
                      <c:pt idx="6">
                        <c:v>225</c:v>
                      </c:pt>
                      <c:pt idx="7">
                        <c:v>192</c:v>
                      </c:pt>
                      <c:pt idx="8">
                        <c:v>587</c:v>
                      </c:pt>
                      <c:pt idx="9">
                        <c:v>144</c:v>
                      </c:pt>
                      <c:pt idx="10">
                        <c:v>36</c:v>
                      </c:pt>
                      <c:pt idx="11">
                        <c:v>57</c:v>
                      </c:pt>
                    </c:numCache>
                  </c:numRef>
                </c:val>
                <c:extLst>
                  <c:ext xmlns:c16="http://schemas.microsoft.com/office/drawing/2014/chart" uri="{C3380CC4-5D6E-409C-BE32-E72D297353CC}">
                    <c16:uniqueId val="{00000001-1640-453A-B2B8-D6BEFC69238F}"/>
                  </c:ext>
                </c:extLst>
              </c15:ser>
            </c15:filteredBarSeries>
          </c:ext>
        </c:extLst>
      </c:barChart>
      <c:catAx>
        <c:axId val="96642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1199288992"/>
        <c:crosses val="autoZero"/>
        <c:auto val="1"/>
        <c:lblAlgn val="ctr"/>
        <c:lblOffset val="100"/>
        <c:noMultiLvlLbl val="0"/>
      </c:catAx>
      <c:valAx>
        <c:axId val="119928899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r>
                  <a:rPr lang="gez-Ethi-ET"/>
                  <a:t>Proportion</a:t>
                </a:r>
                <a:endParaRPr lang="en-US"/>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6642174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1050">
          <a:latin typeface="Tw Cen MT" panose="020B06020201040206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r>
              <a:rPr lang="en-US" sz="1050" b="0"/>
              <a:t>Information Access</a:t>
            </a:r>
            <a:r>
              <a:rPr lang="gez-Ethi-ET" sz="1050" b="0"/>
              <a:t> &amp;</a:t>
            </a:r>
            <a:r>
              <a:rPr lang="en-US" sz="1050" b="0"/>
              <a:t> Trusted Sources</a:t>
            </a:r>
            <a:r>
              <a:rPr lang="gez-Ethi-ET" sz="1050" b="0"/>
              <a:t> for</a:t>
            </a:r>
            <a:r>
              <a:rPr lang="en-US" sz="1050" b="0"/>
              <a:t> HPV vaccine </a:t>
            </a:r>
          </a:p>
        </c:rich>
      </c:tx>
      <c:layout>
        <c:manualLayout>
          <c:xMode val="edge"/>
          <c:yMode val="edge"/>
          <c:x val="0.32960475117917443"/>
          <c:y val="1.16959028423499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54264008656792806"/>
          <c:y val="9.914491594067916E-2"/>
          <c:w val="0.4257192074016149"/>
          <c:h val="0.73992563840248893"/>
        </c:manualLayout>
      </c:layout>
      <c:barChart>
        <c:barDir val="bar"/>
        <c:grouping val="clustered"/>
        <c:varyColors val="0"/>
        <c:ser>
          <c:idx val="1"/>
          <c:order val="1"/>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multiLvlStrRef>
              <c:f>Sheet1!$B$35:$C$53</c:f>
              <c:multiLvlStrCache>
                <c:ptCount val="11"/>
                <c:lvl>
                  <c:pt idx="0">
                    <c:v>Didn't know where to find reliable information</c:v>
                  </c:pt>
                  <c:pt idx="1">
                    <c:v>Parents (mother/father)</c:v>
                  </c:pt>
                  <c:pt idx="2">
                    <c:v>Health facilities</c:v>
                  </c:pt>
                  <c:pt idx="3">
                    <c:v>Schools</c:v>
                  </c:pt>
                  <c:pt idx="4">
                    <c:v>No source at all</c:v>
                  </c:pt>
                  <c:pt idx="5">
                    <c:v>Health worker</c:v>
                  </c:pt>
                  <c:pt idx="6">
                    <c:v>Teacher</c:v>
                  </c:pt>
                  <c:pt idx="7">
                    <c:v>Family member</c:v>
                  </c:pt>
                  <c:pt idx="8">
                    <c:v>A little</c:v>
                  </c:pt>
                  <c:pt idx="9">
                    <c:v>Moderately</c:v>
                  </c:pt>
                  <c:pt idx="10">
                    <c:v>Very much</c:v>
                  </c:pt>
                </c:lvl>
                <c:lvl>
                  <c:pt idx="5">
                    <c:v>Trusted advisor for HPV vaccine</c:v>
                  </c:pt>
                </c:lvl>
              </c:multiLvlStrCache>
            </c:multiLvlStrRef>
          </c:cat>
          <c:val>
            <c:numRef>
              <c:f>Sheet1!$E$35:$E$53</c:f>
              <c:numCache>
                <c:formatCode>General</c:formatCode>
                <c:ptCount val="11"/>
                <c:pt idx="0">
                  <c:v>54.1</c:v>
                </c:pt>
                <c:pt idx="1">
                  <c:v>17.3</c:v>
                </c:pt>
                <c:pt idx="2">
                  <c:v>44.4</c:v>
                </c:pt>
                <c:pt idx="3">
                  <c:v>12.4</c:v>
                </c:pt>
                <c:pt idx="4">
                  <c:v>25.3</c:v>
                </c:pt>
                <c:pt idx="5">
                  <c:v>59.5</c:v>
                </c:pt>
                <c:pt idx="6">
                  <c:v>3.9</c:v>
                </c:pt>
                <c:pt idx="7">
                  <c:v>30.2</c:v>
                </c:pt>
                <c:pt idx="8">
                  <c:v>22.5</c:v>
                </c:pt>
                <c:pt idx="9">
                  <c:v>36.200000000000003</c:v>
                </c:pt>
                <c:pt idx="10">
                  <c:v>35.200000000000003</c:v>
                </c:pt>
              </c:numCache>
            </c:numRef>
          </c:val>
          <c:extLst>
            <c:ext xmlns:c16="http://schemas.microsoft.com/office/drawing/2014/chart" uri="{C3380CC4-5D6E-409C-BE32-E72D297353CC}">
              <c16:uniqueId val="{00000000-8BF8-4D18-AC6B-52551DBF56D4}"/>
            </c:ext>
          </c:extLst>
        </c:ser>
        <c:dLbls>
          <c:showLegendKey val="0"/>
          <c:showVal val="0"/>
          <c:showCatName val="0"/>
          <c:showSerName val="0"/>
          <c:showPercent val="0"/>
          <c:showBubbleSize val="0"/>
        </c:dLbls>
        <c:gapWidth val="100"/>
        <c:axId val="1202768384"/>
        <c:axId val="1202773376"/>
        <c:extLst>
          <c:ext xmlns:c15="http://schemas.microsoft.com/office/drawing/2012/chart" uri="{02D57815-91ED-43cb-92C2-25804820EDAC}">
            <c15:filteredBarSeries>
              <c15: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multiLvlStrRef>
                    <c:extLst>
                      <c:ext uri="{02D57815-91ED-43cb-92C2-25804820EDAC}">
                        <c15:formulaRef>
                          <c15:sqref>Sheet1!$B$35:$C$53</c15:sqref>
                        </c15:formulaRef>
                      </c:ext>
                    </c:extLst>
                    <c:multiLvlStrCache>
                      <c:ptCount val="11"/>
                      <c:lvl>
                        <c:pt idx="0">
                          <c:v>Didn't know where to find reliable information</c:v>
                        </c:pt>
                        <c:pt idx="1">
                          <c:v>Parents (mother/father)</c:v>
                        </c:pt>
                        <c:pt idx="2">
                          <c:v>Health facilities</c:v>
                        </c:pt>
                        <c:pt idx="3">
                          <c:v>Schools</c:v>
                        </c:pt>
                        <c:pt idx="4">
                          <c:v>No source at all</c:v>
                        </c:pt>
                        <c:pt idx="5">
                          <c:v>Health worker</c:v>
                        </c:pt>
                        <c:pt idx="6">
                          <c:v>Teacher</c:v>
                        </c:pt>
                        <c:pt idx="7">
                          <c:v>Family member</c:v>
                        </c:pt>
                        <c:pt idx="8">
                          <c:v>A little</c:v>
                        </c:pt>
                        <c:pt idx="9">
                          <c:v>Moderately</c:v>
                        </c:pt>
                        <c:pt idx="10">
                          <c:v>Very much</c:v>
                        </c:pt>
                      </c:lvl>
                      <c:lvl>
                        <c:pt idx="5">
                          <c:v>Trusted advisor for HPV vaccine</c:v>
                        </c:pt>
                      </c:lvl>
                    </c:multiLvlStrCache>
                  </c:multiLvlStrRef>
                </c:cat>
                <c:val>
                  <c:numRef>
                    <c:extLst>
                      <c:ext uri="{02D57815-91ED-43cb-92C2-25804820EDAC}">
                        <c15:formulaRef>
                          <c15:sqref>Sheet1!$D$35:$D$53</c15:sqref>
                        </c15:formulaRef>
                      </c:ext>
                    </c:extLst>
                    <c:numCache>
                      <c:formatCode>General</c:formatCode>
                      <c:ptCount val="11"/>
                      <c:pt idx="0">
                        <c:v>375</c:v>
                      </c:pt>
                      <c:pt idx="1">
                        <c:v>120</c:v>
                      </c:pt>
                      <c:pt idx="2">
                        <c:v>308</c:v>
                      </c:pt>
                      <c:pt idx="3">
                        <c:v>86</c:v>
                      </c:pt>
                      <c:pt idx="4">
                        <c:v>175</c:v>
                      </c:pt>
                      <c:pt idx="5">
                        <c:v>412</c:v>
                      </c:pt>
                      <c:pt idx="6">
                        <c:v>27</c:v>
                      </c:pt>
                      <c:pt idx="7">
                        <c:v>209</c:v>
                      </c:pt>
                      <c:pt idx="8">
                        <c:v>156</c:v>
                      </c:pt>
                      <c:pt idx="9">
                        <c:v>251</c:v>
                      </c:pt>
                      <c:pt idx="10">
                        <c:v>244</c:v>
                      </c:pt>
                    </c:numCache>
                  </c:numRef>
                </c:val>
                <c:extLst>
                  <c:ext xmlns:c16="http://schemas.microsoft.com/office/drawing/2014/chart" uri="{C3380CC4-5D6E-409C-BE32-E72D297353CC}">
                    <c16:uniqueId val="{00000001-8BF8-4D18-AC6B-52551DBF56D4}"/>
                  </c:ext>
                </c:extLst>
              </c15:ser>
            </c15:filteredBarSeries>
          </c:ext>
        </c:extLst>
      </c:barChart>
      <c:catAx>
        <c:axId val="12027683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202773376"/>
        <c:crosses val="autoZero"/>
        <c:auto val="1"/>
        <c:lblAlgn val="ctr"/>
        <c:lblOffset val="100"/>
        <c:noMultiLvlLbl val="0"/>
      </c:catAx>
      <c:valAx>
        <c:axId val="1202773376"/>
        <c:scaling>
          <c:orientation val="minMax"/>
          <c:max val="1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r>
                  <a:rPr lang="gez-Ethi-ET" b="0"/>
                  <a:t>Percent</a:t>
                </a:r>
                <a:endParaRPr lang="en-US" b="0"/>
              </a:p>
            </c:rich>
          </c:tx>
          <c:layout>
            <c:manualLayout>
              <c:xMode val="edge"/>
              <c:yMode val="edge"/>
              <c:x val="0.6748744902898034"/>
              <c:y val="0.936484187047263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202768384"/>
        <c:crosses val="autoZero"/>
        <c:crossBetween val="between"/>
      </c:valAx>
      <c:spPr>
        <a:noFill/>
        <a:ln>
          <a:noFill/>
        </a:ln>
        <a:effectLst/>
      </c:spPr>
    </c:plotArea>
    <c:plotVisOnly val="1"/>
    <c:dispBlanksAs val="gap"/>
    <c:showDLblsOverMax val="0"/>
  </c:chart>
  <c:spPr>
    <a:solidFill>
      <a:srgbClr val="AE52D9">
        <a:lumMod val="20000"/>
        <a:lumOff val="80000"/>
      </a:srgbClr>
    </a:solidFill>
    <a:ln>
      <a:noFill/>
    </a:ln>
    <a:effectLst/>
  </c:spPr>
  <c:txPr>
    <a:bodyPr/>
    <a:lstStyle/>
    <a:p>
      <a:pPr>
        <a:defRPr sz="105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US" sz="1050"/>
              <a:t>Intention to Receive the HPV Vaccine Among Unvaccinated Participants (n = 482)</a:t>
            </a:r>
          </a:p>
        </c:rich>
      </c:tx>
      <c:layout>
        <c:manualLayout>
          <c:xMode val="edge"/>
          <c:yMode val="edge"/>
          <c:x val="0.11480800449019472"/>
          <c:y val="0"/>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998392907685752E-2"/>
          <c:y val="0.16383841065361893"/>
          <c:w val="0.46775464294689434"/>
          <c:h val="0.74750978065472884"/>
        </c:manualLayout>
      </c:layout>
      <c:pie3DChart>
        <c:varyColors val="1"/>
        <c:ser>
          <c:idx val="1"/>
          <c:order val="1"/>
          <c:tx>
            <c:strRef>
              <c:f>Sheet1!$D$87</c:f>
              <c:strCache>
                <c:ptCount val="1"/>
                <c:pt idx="0">
                  <c:v>Percentage (%)</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2C-48C1-86C5-316BC35E4C4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2C-48C1-86C5-316BC35E4C4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92C-48C1-86C5-316BC35E4C48}"/>
              </c:ext>
            </c:extLst>
          </c:dPt>
          <c:dLbls>
            <c:dLbl>
              <c:idx val="0"/>
              <c:layout>
                <c:manualLayout>
                  <c:x val="-5.7091631569566433E-2"/>
                  <c:y val="0.10608076949923277"/>
                </c:manualLayout>
              </c:layout>
              <c:tx>
                <c:rich>
                  <a:bodyPr/>
                  <a:lstStyle/>
                  <a:p>
                    <a:fld id="{6C723204-2CEF-4011-8D93-8A011FDDD88C}" type="VALUE">
                      <a:rPr lang="en-US"/>
                      <a:pPr/>
                      <a:t>[VALUE]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92C-48C1-86C5-316BC35E4C48}"/>
                </c:ext>
              </c:extLst>
            </c:dLbl>
            <c:dLbl>
              <c:idx val="1"/>
              <c:layout>
                <c:manualLayout>
                  <c:x val="-6.0998471140422977E-2"/>
                  <c:y val="3.9908160824973483E-2"/>
                </c:manualLayout>
              </c:layout>
              <c:tx>
                <c:rich>
                  <a:bodyPr/>
                  <a:lstStyle/>
                  <a:p>
                    <a:fld id="{FC9E171A-178B-4500-A421-A1283FAAB619}" type="VALUE">
                      <a:rPr lang="en-US"/>
                      <a:pPr/>
                      <a:t>[VALUE]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92C-48C1-86C5-316BC35E4C48}"/>
                </c:ext>
              </c:extLst>
            </c:dLbl>
            <c:dLbl>
              <c:idx val="2"/>
              <c:layout>
                <c:manualLayout>
                  <c:x val="-2.1969376311643821E-2"/>
                  <c:y val="3.6044530442749372E-4"/>
                </c:manualLayout>
              </c:layout>
              <c:tx>
                <c:rich>
                  <a:bodyPr/>
                  <a:lstStyle/>
                  <a:p>
                    <a:fld id="{0DB1ECF4-C1D3-4E41-82E8-CEEF107F8C7F}" type="VALUE">
                      <a:rPr lang="en-US"/>
                      <a:pPr/>
                      <a:t>[VALUE]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492C-48C1-86C5-316BC35E4C48}"/>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Sheet1!$B$88:$B$90</c:f>
              <c:strCache>
                <c:ptCount val="3"/>
                <c:pt idx="0">
                  <c:v>Intend to be vaccinated</c:v>
                </c:pt>
                <c:pt idx="1">
                  <c:v>Do not want the vaccine</c:v>
                </c:pt>
                <c:pt idx="2">
                  <c:v>Undecided (Not sure)</c:v>
                </c:pt>
              </c:strCache>
            </c:strRef>
          </c:cat>
          <c:val>
            <c:numRef>
              <c:f>Sheet1!$D$88:$D$90</c:f>
              <c:numCache>
                <c:formatCode>0.0%</c:formatCode>
                <c:ptCount val="3"/>
                <c:pt idx="0">
                  <c:v>0.80082987551867224</c:v>
                </c:pt>
                <c:pt idx="1">
                  <c:v>7.9000000000000001E-2</c:v>
                </c:pt>
                <c:pt idx="2">
                  <c:v>0.12</c:v>
                </c:pt>
              </c:numCache>
            </c:numRef>
          </c:val>
          <c:extLst>
            <c:ext xmlns:c16="http://schemas.microsoft.com/office/drawing/2014/chart" uri="{C3380CC4-5D6E-409C-BE32-E72D297353CC}">
              <c16:uniqueId val="{00000006-492C-48C1-86C5-316BC35E4C48}"/>
            </c:ext>
          </c:extLst>
        </c:ser>
        <c:dLbls>
          <c:dLblPos val="ctr"/>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Sheet1!$C$87</c15:sqref>
                        </c15:formulaRef>
                      </c:ext>
                    </c:extLst>
                    <c:strCache>
                      <c:ptCount val="1"/>
                      <c:pt idx="0">
                        <c:v>Frequency (n)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492C-48C1-86C5-316BC35E4C4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492C-48C1-86C5-316BC35E4C4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492C-48C1-86C5-316BC35E4C4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Sheet1!$B$88:$B$90</c15:sqref>
                        </c15:formulaRef>
                      </c:ext>
                    </c:extLst>
                    <c:strCache>
                      <c:ptCount val="3"/>
                      <c:pt idx="0">
                        <c:v>Intend to be vaccinated</c:v>
                      </c:pt>
                      <c:pt idx="1">
                        <c:v>Do not want the vaccine</c:v>
                      </c:pt>
                      <c:pt idx="2">
                        <c:v>Undecided (Not sure)</c:v>
                      </c:pt>
                    </c:strCache>
                  </c:strRef>
                </c:cat>
                <c:val>
                  <c:numRef>
                    <c:extLst>
                      <c:ext uri="{02D57815-91ED-43cb-92C2-25804820EDAC}">
                        <c15:formulaRef>
                          <c15:sqref>Sheet1!$C$88:$C$90</c15:sqref>
                        </c15:formulaRef>
                      </c:ext>
                    </c:extLst>
                    <c:numCache>
                      <c:formatCode>General</c:formatCode>
                      <c:ptCount val="3"/>
                      <c:pt idx="0">
                        <c:v>386</c:v>
                      </c:pt>
                      <c:pt idx="1">
                        <c:v>38</c:v>
                      </c:pt>
                      <c:pt idx="2">
                        <c:v>58</c:v>
                      </c:pt>
                    </c:numCache>
                  </c:numRef>
                </c:val>
                <c:extLst>
                  <c:ext xmlns:c16="http://schemas.microsoft.com/office/drawing/2014/chart" uri="{C3380CC4-5D6E-409C-BE32-E72D297353CC}">
                    <c16:uniqueId val="{0000000D-492C-48C1-86C5-316BC35E4C48}"/>
                  </c:ext>
                </c:extLst>
              </c15:ser>
            </c15:filteredPieSeries>
          </c:ext>
        </c:extLst>
      </c:pie3DChart>
      <c:spPr>
        <a:noFill/>
        <a:ln>
          <a:noFill/>
        </a:ln>
        <a:effectLst/>
      </c:spPr>
    </c:plotArea>
    <c:legend>
      <c:legendPos val="r"/>
      <c:layout>
        <c:manualLayout>
          <c:xMode val="edge"/>
          <c:yMode val="edge"/>
          <c:x val="0.59495401141068838"/>
          <c:y val="0.26494903540898079"/>
          <c:w val="0.37413644723251982"/>
          <c:h val="0.48928215933758507"/>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baseline="0">
                <a:solidFill>
                  <a:schemeClr val="dk1">
                    <a:lumMod val="75000"/>
                    <a:lumOff val="25000"/>
                  </a:schemeClr>
                </a:solidFill>
                <a:latin typeface="Tw Cen MT" panose="020B0602020104020603" pitchFamily="34" charset="0"/>
                <a:ea typeface="+mn-ea"/>
                <a:cs typeface="+mn-cs"/>
              </a:defRPr>
            </a:pPr>
            <a:r>
              <a:rPr lang="en-US" b="0"/>
              <a:t>Primary Decision-Maker </a:t>
            </a:r>
            <a:r>
              <a:rPr lang="gez-Ethi-ET" b="0"/>
              <a:t>redarging HPV vaccination </a:t>
            </a:r>
            <a:r>
              <a:rPr lang="en-US" b="0"/>
              <a:t>as reported by OOSAGs</a:t>
            </a:r>
            <a:r>
              <a:rPr lang="gez-Ethi-ET" b="0"/>
              <a:t> </a:t>
            </a:r>
            <a:endParaRPr lang="en-US" b="0"/>
          </a:p>
        </c:rich>
      </c:tx>
      <c:layout/>
      <c:overlay val="0"/>
      <c:spPr>
        <a:noFill/>
        <a:ln>
          <a:noFill/>
        </a:ln>
        <a:effectLst/>
      </c:spPr>
      <c:txPr>
        <a:bodyPr rot="0" spcFirstLastPara="1" vertOverflow="ellipsis" vert="horz" wrap="square" anchor="ctr" anchorCtr="1"/>
        <a:lstStyle/>
        <a:p>
          <a:pPr>
            <a:defRPr sz="1260" b="0" i="0" u="none" strike="noStrike" kern="1200" baseline="0">
              <a:solidFill>
                <a:schemeClr val="dk1">
                  <a:lumMod val="75000"/>
                  <a:lumOff val="25000"/>
                </a:schemeClr>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4.5437280735947612E-2"/>
          <c:y val="0.16451281051168914"/>
          <c:w val="0.56078355552090642"/>
          <c:h val="0.83548718948831091"/>
        </c:manualLayout>
      </c:layout>
      <c:doughnutChart>
        <c:varyColors val="1"/>
        <c:ser>
          <c:idx val="1"/>
          <c:order val="1"/>
          <c:tx>
            <c:strRef>
              <c:f>Sheet1!$D$102</c:f>
              <c:strCache>
                <c:ptCount val="1"/>
                <c:pt idx="0">
                  <c:v>Percentage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B9D-4D93-9BEF-A0DE35AF613B}"/>
              </c:ext>
            </c:extLst>
          </c:dPt>
          <c:dPt>
            <c:idx val="1"/>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B9D-4D93-9BEF-A0DE35AF613B}"/>
              </c:ext>
            </c:extLst>
          </c:dPt>
          <c:dPt>
            <c:idx val="2"/>
            <c:bubble3D val="0"/>
            <c:spPr>
              <a:solidFill>
                <a:schemeClr val="accent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B9D-4D93-9BEF-A0DE35AF613B}"/>
              </c:ext>
            </c:extLst>
          </c:dPt>
          <c:dLbls>
            <c:dLbl>
              <c:idx val="0"/>
              <c:layout>
                <c:manualLayout>
                  <c:x val="0.10561056105610561"/>
                  <c:y val="1.6511867905056758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B9D-4D93-9BEF-A0DE35AF613B}"/>
                </c:ext>
              </c:extLst>
            </c:dLbl>
            <c:dLbl>
              <c:idx val="1"/>
              <c:layout>
                <c:manualLayout>
                  <c:x val="-7.3927392739273928E-2"/>
                  <c:y val="0.160990712074303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B9D-4D93-9BEF-A0DE35AF613B}"/>
                </c:ext>
              </c:extLst>
            </c:dLbl>
            <c:dLbl>
              <c:idx val="2"/>
              <c:layout>
                <c:manualLayout>
                  <c:x val="-6.3366336633663395E-2"/>
                  <c:y val="-0.13622291021671826"/>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B9D-4D93-9BEF-A0DE35AF613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50" b="1" i="0" u="none" strike="noStrike" kern="1200" baseline="0">
                    <a:solidFill>
                      <a:schemeClr val="lt1"/>
                    </a:solidFill>
                    <a:latin typeface="Tw Cen MT" panose="020B0602020104020603" pitchFamily="34" charset="0"/>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Sheet1!$B$103:$B$105</c:f>
              <c:strCache>
                <c:ptCount val="3"/>
                <c:pt idx="0">
                  <c:v>Mother</c:v>
                </c:pt>
                <c:pt idx="1">
                  <c:v>OOSAG herself</c:v>
                </c:pt>
                <c:pt idx="2">
                  <c:v>Father</c:v>
                </c:pt>
              </c:strCache>
            </c:strRef>
          </c:cat>
          <c:val>
            <c:numRef>
              <c:f>Sheet1!$D$103:$D$105</c:f>
              <c:numCache>
                <c:formatCode>0.0</c:formatCode>
                <c:ptCount val="3"/>
                <c:pt idx="0">
                  <c:v>46.60894660894661</c:v>
                </c:pt>
                <c:pt idx="1">
                  <c:v>43.290043290043286</c:v>
                </c:pt>
                <c:pt idx="2">
                  <c:v>10.1010101010101</c:v>
                </c:pt>
              </c:numCache>
            </c:numRef>
          </c:val>
          <c:extLst>
            <c:ext xmlns:c16="http://schemas.microsoft.com/office/drawing/2014/chart" uri="{C3380CC4-5D6E-409C-BE32-E72D297353CC}">
              <c16:uniqueId val="{00000006-DB9D-4D93-9BEF-A0DE35AF613B}"/>
            </c:ext>
          </c:extLst>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Sheet1!$C$102</c15:sqref>
                        </c15:formulaRef>
                      </c:ext>
                    </c:extLst>
                    <c:strCache>
                      <c:ptCount val="1"/>
                      <c:pt idx="0">
                        <c:v>Frequency (n)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DB9D-4D93-9BEF-A0DE35AF613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DB9D-4D93-9BEF-A0DE35AF613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DB9D-4D93-9BEF-A0DE35AF613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Tw Cen MT" panose="020B0602020104020603" pitchFamily="34" charset="0"/>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Sheet1!$B$103:$B$105</c15:sqref>
                        </c15:formulaRef>
                      </c:ext>
                    </c:extLst>
                    <c:strCache>
                      <c:ptCount val="3"/>
                      <c:pt idx="0">
                        <c:v>Mother</c:v>
                      </c:pt>
                      <c:pt idx="1">
                        <c:v>OOSAG herself</c:v>
                      </c:pt>
                      <c:pt idx="2">
                        <c:v>Father</c:v>
                      </c:pt>
                    </c:strCache>
                  </c:strRef>
                </c:cat>
                <c:val>
                  <c:numRef>
                    <c:extLst>
                      <c:ext uri="{02D57815-91ED-43cb-92C2-25804820EDAC}">
                        <c15:formulaRef>
                          <c15:sqref>Sheet1!$C$103:$C$105</c15:sqref>
                        </c15:formulaRef>
                      </c:ext>
                    </c:extLst>
                    <c:numCache>
                      <c:formatCode>General</c:formatCode>
                      <c:ptCount val="3"/>
                      <c:pt idx="0">
                        <c:v>323</c:v>
                      </c:pt>
                      <c:pt idx="1">
                        <c:v>300</c:v>
                      </c:pt>
                      <c:pt idx="2">
                        <c:v>70</c:v>
                      </c:pt>
                    </c:numCache>
                  </c:numRef>
                </c:val>
                <c:extLst>
                  <c:ext xmlns:c16="http://schemas.microsoft.com/office/drawing/2014/chart" uri="{C3380CC4-5D6E-409C-BE32-E72D297353CC}">
                    <c16:uniqueId val="{0000000D-DB9D-4D93-9BEF-A0DE35AF613B}"/>
                  </c:ext>
                </c:extLst>
              </c15:ser>
            </c15:filteredPieSeries>
          </c:ext>
        </c:extLst>
      </c:doughnutChart>
      <c:spPr>
        <a:noFill/>
        <a:ln>
          <a:noFill/>
        </a:ln>
        <a:effectLst/>
      </c:spPr>
    </c:plotArea>
    <c:legend>
      <c:legendPos val="r"/>
      <c:layout>
        <c:manualLayout>
          <c:xMode val="edge"/>
          <c:yMode val="edge"/>
          <c:x val="0.61879265091863522"/>
          <c:y val="0.28271503213801064"/>
          <c:w val="0.36454063044099688"/>
          <c:h val="0.410302566345873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Tw Cen MT" panose="020B0602020104020603"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latin typeface="Tw Cen MT" panose="020B06020201040206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12927876202974"/>
          <c:y val="3.4618910668081385E-2"/>
          <c:w val="0.8669991934601925"/>
          <c:h val="0.6627457139666052"/>
        </c:manualLayout>
      </c:layout>
      <c:barChart>
        <c:barDir val="col"/>
        <c:grouping val="stacked"/>
        <c:varyColors val="0"/>
        <c:ser>
          <c:idx val="0"/>
          <c:order val="0"/>
          <c:spPr>
            <a:solidFill>
              <a:schemeClr val="accent1"/>
            </a:solidFill>
            <a:ln>
              <a:noFill/>
            </a:ln>
            <a:effectLst/>
          </c:spPr>
          <c:invertIfNegative val="0"/>
          <c:dPt>
            <c:idx val="4"/>
            <c:invertIfNegative val="0"/>
            <c:bubble3D val="0"/>
            <c:spPr>
              <a:solidFill>
                <a:srgbClr val="BA3F51"/>
              </a:solidFill>
              <a:ln>
                <a:noFill/>
              </a:ln>
              <a:effectLst/>
            </c:spPr>
            <c:extLst>
              <c:ext xmlns:c16="http://schemas.microsoft.com/office/drawing/2014/chart" uri="{C3380CC4-5D6E-409C-BE32-E72D297353CC}">
                <c16:uniqueId val="{00000001-20F9-422A-AE0B-5E0BF0CF8ED8}"/>
              </c:ext>
            </c:extLst>
          </c:dPt>
          <c:dPt>
            <c:idx val="5"/>
            <c:invertIfNegative val="0"/>
            <c:bubble3D val="0"/>
            <c:spPr>
              <a:solidFill>
                <a:srgbClr val="BA3F51"/>
              </a:solidFill>
              <a:ln>
                <a:noFill/>
              </a:ln>
              <a:effectLst/>
            </c:spPr>
            <c:extLst>
              <c:ext xmlns:c16="http://schemas.microsoft.com/office/drawing/2014/chart" uri="{C3380CC4-5D6E-409C-BE32-E72D297353CC}">
                <c16:uniqueId val="{00000003-20F9-422A-AE0B-5E0BF0CF8ED8}"/>
              </c:ext>
            </c:extLst>
          </c:dPt>
          <c:dPt>
            <c:idx val="6"/>
            <c:invertIfNegative val="0"/>
            <c:bubble3D val="0"/>
            <c:spPr>
              <a:solidFill>
                <a:srgbClr val="BA3F51"/>
              </a:solidFill>
              <a:ln>
                <a:noFill/>
              </a:ln>
              <a:effectLst/>
            </c:spPr>
            <c:extLst>
              <c:ext xmlns:c16="http://schemas.microsoft.com/office/drawing/2014/chart" uri="{C3380CC4-5D6E-409C-BE32-E72D297353CC}">
                <c16:uniqueId val="{00000005-20F9-422A-AE0B-5E0BF0CF8ED8}"/>
              </c:ext>
            </c:extLst>
          </c:dPt>
          <c:dPt>
            <c:idx val="7"/>
            <c:invertIfNegative val="0"/>
            <c:bubble3D val="0"/>
            <c:spPr>
              <a:solidFill>
                <a:srgbClr val="BA3F51"/>
              </a:solidFill>
              <a:ln>
                <a:noFill/>
              </a:ln>
              <a:effectLst/>
            </c:spPr>
            <c:extLst>
              <c:ext xmlns:c16="http://schemas.microsoft.com/office/drawing/2014/chart" uri="{C3380CC4-5D6E-409C-BE32-E72D297353CC}">
                <c16:uniqueId val="{00000007-20F9-422A-AE0B-5E0BF0CF8ED8}"/>
              </c:ext>
            </c:extLst>
          </c:dPt>
          <c:dLbls>
            <c:spPr>
              <a:solidFill>
                <a:sysClr val="window" lastClr="FFFFFF"/>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'[August 5- SPSS result- Parents.xlsx]Sheet1'!$B$73:$B$80</c:f>
              <c:strCache>
                <c:ptCount val="8"/>
                <c:pt idx="0">
                  <c:v>Not at all important</c:v>
                </c:pt>
                <c:pt idx="1">
                  <c:v>A little important</c:v>
                </c:pt>
                <c:pt idx="2">
                  <c:v>Moderately important</c:v>
                </c:pt>
                <c:pt idx="3">
                  <c:v>Very important</c:v>
                </c:pt>
                <c:pt idx="4">
                  <c:v>Not at all safe</c:v>
                </c:pt>
                <c:pt idx="5">
                  <c:v>A little safe</c:v>
                </c:pt>
                <c:pt idx="6">
                  <c:v>Moderately safe</c:v>
                </c:pt>
                <c:pt idx="7">
                  <c:v>Very safe</c:v>
                </c:pt>
              </c:strCache>
            </c:strRef>
          </c:cat>
          <c:val>
            <c:numRef>
              <c:f>'[August 5- SPSS result- Parents.xlsx]Sheet1'!$C$73:$C$80</c:f>
              <c:numCache>
                <c:formatCode>General</c:formatCode>
                <c:ptCount val="8"/>
                <c:pt idx="0">
                  <c:v>4.8</c:v>
                </c:pt>
                <c:pt idx="1">
                  <c:v>20.6</c:v>
                </c:pt>
                <c:pt idx="2">
                  <c:v>32.5</c:v>
                </c:pt>
                <c:pt idx="3">
                  <c:v>42.1</c:v>
                </c:pt>
                <c:pt idx="4">
                  <c:v>4.8</c:v>
                </c:pt>
                <c:pt idx="5">
                  <c:v>22.7</c:v>
                </c:pt>
                <c:pt idx="6">
                  <c:v>37.5</c:v>
                </c:pt>
                <c:pt idx="7">
                  <c:v>35.1</c:v>
                </c:pt>
              </c:numCache>
            </c:numRef>
          </c:val>
          <c:extLst>
            <c:ext xmlns:c16="http://schemas.microsoft.com/office/drawing/2014/chart" uri="{C3380CC4-5D6E-409C-BE32-E72D297353CC}">
              <c16:uniqueId val="{00000008-20F9-422A-AE0B-5E0BF0CF8ED8}"/>
            </c:ext>
          </c:extLst>
        </c:ser>
        <c:dLbls>
          <c:dLblPos val="ctr"/>
          <c:showLegendKey val="0"/>
          <c:showVal val="1"/>
          <c:showCatName val="0"/>
          <c:showSerName val="0"/>
          <c:showPercent val="0"/>
          <c:showBubbleSize val="0"/>
        </c:dLbls>
        <c:gapWidth val="47"/>
        <c:overlap val="-69"/>
        <c:axId val="434303656"/>
        <c:axId val="434306400"/>
      </c:barChart>
      <c:catAx>
        <c:axId val="434303656"/>
        <c:scaling>
          <c:orientation val="minMax"/>
        </c:scaling>
        <c:delete val="0"/>
        <c:axPos val="b"/>
        <c:title>
          <c:tx>
            <c:rich>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r>
                  <a:rPr lang="en-US" sz="1050"/>
                  <a:t>Confidence levels in vaccine benefit vs Safety</a:t>
                </a:r>
              </a:p>
            </c:rich>
          </c:tx>
          <c:layout>
            <c:manualLayout>
              <c:xMode val="edge"/>
              <c:yMode val="edge"/>
              <c:x val="0.27050012303149606"/>
              <c:y val="0.9496165372945403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en-US"/>
          </a:p>
        </c:txPr>
        <c:crossAx val="434306400"/>
        <c:crosses val="autoZero"/>
        <c:auto val="1"/>
        <c:lblAlgn val="ctr"/>
        <c:lblOffset val="100"/>
        <c:noMultiLvlLbl val="0"/>
      </c:catAx>
      <c:valAx>
        <c:axId val="43430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r>
                  <a:rPr lang="en-US" sz="1050"/>
                  <a:t>Percentage of respondents</a:t>
                </a:r>
              </a:p>
            </c:rich>
          </c:tx>
          <c:layout>
            <c:manualLayout>
              <c:xMode val="edge"/>
              <c:yMode val="edge"/>
              <c:x val="8.5470085470085479E-3"/>
              <c:y val="0.17822222222222225"/>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Times New Roman" panose="02020603050405020304" pitchFamily="18" charset="0"/>
              </a:defRPr>
            </a:pPr>
            <a:endParaRPr lang="en-US"/>
          </a:p>
        </c:txPr>
        <c:crossAx val="434303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D78D38">
        <a:lumMod val="20000"/>
        <a:lumOff val="80000"/>
      </a:srgbClr>
    </a:solidFill>
    <a:ln>
      <a:noFill/>
    </a:ln>
    <a:effectLst/>
  </c:spPr>
  <c:txPr>
    <a:bodyPr/>
    <a:lstStyle/>
    <a:p>
      <a:pPr>
        <a:defRPr sz="1100">
          <a:solidFill>
            <a:sysClr val="windowText" lastClr="000000"/>
          </a:solidFill>
          <a:latin typeface="+mn-lt"/>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D0955-FC59-47A4-BFB6-648E01AE5F3B}"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1508D-B3F7-4F41-92CB-953D1EE6A4CC}" type="slidenum">
              <a:rPr lang="en-US" smtClean="0"/>
              <a:t>‹#›</a:t>
            </a:fld>
            <a:endParaRPr lang="en-US"/>
          </a:p>
        </p:txBody>
      </p:sp>
    </p:spTree>
    <p:extLst>
      <p:ext uri="{BB962C8B-B14F-4D97-AF65-F5344CB8AC3E}">
        <p14:creationId xmlns:p14="http://schemas.microsoft.com/office/powerpoint/2010/main" val="373606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8A1508D-B3F7-4F41-92CB-953D1EE6A4CC}" type="slidenum">
              <a:rPr lang="en-US" smtClean="0"/>
              <a:t>1</a:t>
            </a:fld>
            <a:endParaRPr lang="en-US"/>
          </a:p>
        </p:txBody>
      </p:sp>
    </p:spTree>
    <p:extLst>
      <p:ext uri="{BB962C8B-B14F-4D97-AF65-F5344CB8AC3E}">
        <p14:creationId xmlns:p14="http://schemas.microsoft.com/office/powerpoint/2010/main" val="250081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gez-Ethi-ET" sz="1200" b="1" cap="none" dirty="0" smtClean="0"/>
              <a:t>Independent </a:t>
            </a:r>
            <a:r>
              <a:rPr lang="en-US" sz="1200" b="1" cap="none" dirty="0" smtClean="0"/>
              <a:t>variables </a:t>
            </a:r>
            <a:r>
              <a:rPr lang="gez-Ethi-ET" sz="1200" b="1" cap="none" dirty="0" smtClean="0"/>
              <a:t>based on </a:t>
            </a:r>
            <a:r>
              <a:rPr lang="en-US" sz="1200" b="1" cap="none" dirty="0" smtClean="0"/>
              <a:t>the B</a:t>
            </a:r>
            <a:r>
              <a:rPr lang="gez-Ethi-ET" sz="1200" b="1" cap="none" dirty="0" smtClean="0"/>
              <a:t>e</a:t>
            </a:r>
            <a:r>
              <a:rPr lang="en-US" sz="1200" b="1" cap="none" dirty="0" smtClean="0"/>
              <a:t>SD framework:</a:t>
            </a:r>
          </a:p>
          <a:p>
            <a:r>
              <a:rPr lang="gez-Ethi-ET" sz="1200" b="1" cap="none" dirty="0" smtClean="0"/>
              <a:t>Sociodemographic charactersitscs: </a:t>
            </a:r>
            <a:r>
              <a:rPr lang="en-US" sz="1200" cap="none" dirty="0" smtClean="0"/>
              <a:t>age, region, family composition, educational status, disability status</a:t>
            </a:r>
            <a:endParaRPr lang="gez-Ethi-ET" sz="1200" cap="none" dirty="0" smtClean="0"/>
          </a:p>
          <a:p>
            <a:r>
              <a:rPr lang="en-US" sz="1200" b="1" cap="none" dirty="0" smtClean="0"/>
              <a:t>Thinking and Feeling:</a:t>
            </a:r>
            <a:r>
              <a:rPr lang="en-US" sz="1200" cap="none" dirty="0" smtClean="0"/>
              <a:t> Awareness, perceived disease risk; vaccine confidence, including perceived benefit, safety, and trust.</a:t>
            </a:r>
          </a:p>
          <a:p>
            <a:r>
              <a:rPr lang="en-US" sz="1200" b="1" cap="none" dirty="0" smtClean="0"/>
              <a:t>Social processes</a:t>
            </a:r>
            <a:r>
              <a:rPr lang="gez-Ethi-ET" sz="1200" b="1" cap="none" dirty="0" smtClean="0"/>
              <a:t>: </a:t>
            </a:r>
            <a:r>
              <a:rPr lang="en-US" sz="1200" cap="none" dirty="0" smtClean="0"/>
              <a:t>Social norms (including support from family, peer, teachers, and religious leaders), and health worker recommendation</a:t>
            </a:r>
          </a:p>
          <a:p>
            <a:r>
              <a:rPr lang="en-US" sz="1200" b="1" cap="none" dirty="0" smtClean="0"/>
              <a:t>Motivation</a:t>
            </a:r>
            <a:r>
              <a:rPr lang="en-US" sz="1200" cap="none" dirty="0" smtClean="0"/>
              <a:t>: Intention to receive recommended vaccines</a:t>
            </a:r>
            <a:r>
              <a:rPr lang="gez-Ethi-ET" sz="1200" cap="none" dirty="0" smtClean="0"/>
              <a:t> and decision-making automnomy</a:t>
            </a:r>
          </a:p>
          <a:p>
            <a:r>
              <a:rPr lang="en-US" sz="1200" b="1" cap="none" dirty="0" smtClean="0"/>
              <a:t>Practical issues:</a:t>
            </a:r>
            <a:r>
              <a:rPr lang="gez-Ethi-ET" sz="1200" b="1" cap="none" dirty="0" smtClean="0"/>
              <a:t> </a:t>
            </a:r>
            <a:r>
              <a:rPr lang="en-US" sz="1200" cap="none" dirty="0" smtClean="0"/>
              <a:t>Availability, affordability, ease of access, service quality, and respectful treatment by health workers</a:t>
            </a:r>
          </a:p>
        </p:txBody>
      </p:sp>
      <p:sp>
        <p:nvSpPr>
          <p:cNvPr id="4" name="Slide Number Placeholder 3"/>
          <p:cNvSpPr>
            <a:spLocks noGrp="1"/>
          </p:cNvSpPr>
          <p:nvPr>
            <p:ph type="sldNum" sz="quarter" idx="10"/>
          </p:nvPr>
        </p:nvSpPr>
        <p:spPr/>
        <p:txBody>
          <a:bodyPr/>
          <a:lstStyle/>
          <a:p>
            <a:fld id="{A8A1508D-B3F7-4F41-92CB-953D1EE6A4CC}" type="slidenum">
              <a:rPr lang="en-US" smtClean="0"/>
              <a:t>13</a:t>
            </a:fld>
            <a:endParaRPr lang="en-US"/>
          </a:p>
        </p:txBody>
      </p:sp>
    </p:spTree>
    <p:extLst>
      <p:ext uri="{BB962C8B-B14F-4D97-AF65-F5344CB8AC3E}">
        <p14:creationId xmlns:p14="http://schemas.microsoft.com/office/powerpoint/2010/main" val="179394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a:t>
            </a:r>
            <a:r>
              <a:rPr lang="en-US" b="1" dirty="0" smtClean="0">
                <a:solidFill>
                  <a:srgbClr val="FF0000"/>
                </a:solidFill>
              </a:rPr>
              <a:t>vulnerability</a:t>
            </a:r>
            <a:r>
              <a:rPr lang="en-US" dirty="0" smtClean="0">
                <a:solidFill>
                  <a:srgbClr val="FF0000"/>
                </a:solidFill>
              </a:rPr>
              <a:t> of this g</a:t>
            </a:r>
            <a:r>
              <a:rPr lang="en-US" dirty="0" smtClean="0"/>
              <a:t>roup: many never attended school, most are confined to household work, and nearly all live with parents. Stress that these factors shape both access to vaccination and caregiver influence.</a:t>
            </a:r>
            <a:r>
              <a:rPr lang="gez-Ethi-ET" dirty="0" smtClean="0"/>
              <a:t> </a:t>
            </a:r>
          </a:p>
          <a:p>
            <a:r>
              <a:rPr lang="en-US" dirty="0" smtClean="0"/>
              <a:t>Emphasize the predominance of mothers as decision-makers and the high proportion of caregivers with no formal education. This underscores the importance of health worker recommendations and trusted community influencers in shaping vaccine confidence.</a:t>
            </a:r>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16</a:t>
            </a:fld>
            <a:endParaRPr lang="en-US"/>
          </a:p>
        </p:txBody>
      </p:sp>
    </p:spTree>
    <p:extLst>
      <p:ext uri="{BB962C8B-B14F-4D97-AF65-F5344CB8AC3E}">
        <p14:creationId xmlns:p14="http://schemas.microsoft.com/office/powerpoint/2010/main" val="416753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Stress that </a:t>
            </a:r>
            <a:r>
              <a:rPr lang="en-US" b="1" dirty="0" smtClean="0"/>
              <a:t>fewer than one in three girls </a:t>
            </a:r>
            <a:r>
              <a:rPr lang="en-US" dirty="0" smtClean="0"/>
              <a:t>are vaccinated. This is a </a:t>
            </a:r>
            <a:r>
              <a:rPr lang="en-US" b="1" i="1" dirty="0" smtClean="0">
                <a:solidFill>
                  <a:srgbClr val="FF0000"/>
                </a:solidFill>
              </a:rPr>
              <a:t>critical equity issue </a:t>
            </a:r>
            <a:r>
              <a:rPr lang="en-US" dirty="0" smtClean="0"/>
              <a:t>since </a:t>
            </a:r>
            <a:r>
              <a:rPr lang="gez-Ethi-ET" dirty="0" smtClean="0"/>
              <a:t>OOSAGs </a:t>
            </a:r>
            <a:r>
              <a:rPr lang="en-US" dirty="0" smtClean="0"/>
              <a:t>are excluded from school-based delivery strategies.</a:t>
            </a:r>
            <a:endParaRPr lang="gez-Ethi-ET" dirty="0" smtClean="0"/>
          </a:p>
          <a:p>
            <a:pPr marL="171450" indent="-171450">
              <a:buFont typeface="Arial" panose="020B0604020202020204" pitchFamily="34" charset="0"/>
              <a:buChar char="•"/>
            </a:pPr>
            <a:r>
              <a:rPr lang="en-US" dirty="0" smtClean="0"/>
              <a:t>Highlight the striking </a:t>
            </a:r>
            <a:r>
              <a:rPr lang="en-US" sz="1200" kern="1200" dirty="0" smtClean="0">
                <a:solidFill>
                  <a:schemeClr val="tx1"/>
                </a:solidFill>
                <a:effectLst/>
                <a:latin typeface="+mn-lt"/>
                <a:ea typeface="+mn-ea"/>
                <a:cs typeface="+mn-cs"/>
              </a:rPr>
              <a:t>gaps in</a:t>
            </a:r>
            <a:r>
              <a:rPr lang="gez-Ethi-ET" sz="1200" kern="1200" dirty="0" smtClean="0">
                <a:solidFill>
                  <a:schemeClr val="tx1"/>
                </a:solidFill>
                <a:effectLst/>
                <a:latin typeface="+mn-lt"/>
                <a:ea typeface="+mn-ea"/>
                <a:cs typeface="+mn-cs"/>
              </a:rPr>
              <a:t> </a:t>
            </a:r>
            <a:r>
              <a:rPr lang="en-US" b="1" dirty="0" smtClean="0"/>
              <a:t>knowledge and risk perception </a:t>
            </a:r>
            <a:r>
              <a:rPr lang="gez-Ethi-ET" b="0" dirty="0" smtClean="0"/>
              <a:t>among OOSAGs</a:t>
            </a:r>
            <a:r>
              <a:rPr lang="en-US" b="1" dirty="0" smtClean="0"/>
              <a:t>. </a:t>
            </a:r>
            <a:r>
              <a:rPr lang="en-US" b="1" i="1" dirty="0" smtClean="0"/>
              <a:t>Awareness</a:t>
            </a:r>
            <a:r>
              <a:rPr lang="en-US" dirty="0" smtClean="0"/>
              <a:t> is a key determinant of vaccine confidence, and these low levels explain much of the limited uptake.</a:t>
            </a:r>
            <a:r>
              <a:rPr lang="gez-Ethi-ET" dirty="0" smtClean="0"/>
              <a:t> </a:t>
            </a:r>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17</a:t>
            </a:fld>
            <a:endParaRPr lang="en-US"/>
          </a:p>
        </p:txBody>
      </p:sp>
    </p:spTree>
    <p:extLst>
      <p:ext uri="{BB962C8B-B14F-4D97-AF65-F5344CB8AC3E}">
        <p14:creationId xmlns:p14="http://schemas.microsoft.com/office/powerpoint/2010/main" val="125015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Emphasize that </a:t>
            </a:r>
            <a:r>
              <a:rPr lang="en-US" b="1" dirty="0" smtClean="0"/>
              <a:t>risk perception</a:t>
            </a:r>
            <a:r>
              <a:rPr lang="en-US" dirty="0" smtClean="0"/>
              <a:t> is </a:t>
            </a:r>
            <a:r>
              <a:rPr lang="en-US" b="1" i="1" dirty="0" smtClean="0"/>
              <a:t>very low</a:t>
            </a:r>
            <a:r>
              <a:rPr lang="en-US" dirty="0" smtClean="0"/>
              <a:t>. This undermines motivation to vaccinate, since many girls and caregivers don’t feel cervical cancer is a threat.</a:t>
            </a:r>
            <a:endParaRPr lang="gez-Ethi-ET" dirty="0" smtClean="0"/>
          </a:p>
          <a:p>
            <a:pPr marL="171450" indent="-171450">
              <a:buFont typeface="Arial" panose="020B0604020202020204" pitchFamily="34" charset="0"/>
              <a:buChar char="•"/>
            </a:pPr>
            <a:r>
              <a:rPr lang="en-US" b="1" dirty="0" smtClean="0"/>
              <a:t>Confidence is mixed: </a:t>
            </a:r>
            <a:r>
              <a:rPr lang="en-US" dirty="0" smtClean="0"/>
              <a:t>importance is recognized, but </a:t>
            </a:r>
            <a:r>
              <a:rPr lang="en-US" i="1" dirty="0" smtClean="0"/>
              <a:t>safety perceptions are more cautious</a:t>
            </a:r>
            <a:r>
              <a:rPr lang="en-US" dirty="0" smtClean="0"/>
              <a:t>. </a:t>
            </a:r>
            <a:r>
              <a:rPr lang="en-US" b="1" dirty="0" smtClean="0"/>
              <a:t>Fertility concerns </a:t>
            </a:r>
            <a:r>
              <a:rPr lang="en-US" dirty="0" smtClean="0"/>
              <a:t>stand out as a barrier. Positive: most girls haven’t been exposed to misinformation.</a:t>
            </a:r>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18</a:t>
            </a:fld>
            <a:endParaRPr lang="en-US"/>
          </a:p>
        </p:txBody>
      </p:sp>
    </p:spTree>
    <p:extLst>
      <p:ext uri="{BB962C8B-B14F-4D97-AF65-F5344CB8AC3E}">
        <p14:creationId xmlns:p14="http://schemas.microsoft.com/office/powerpoint/2010/main" val="246646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Stress the central role of </a:t>
            </a:r>
            <a:r>
              <a:rPr lang="en-US" b="1" i="0" dirty="0" smtClean="0"/>
              <a:t>health workers </a:t>
            </a:r>
            <a:r>
              <a:rPr lang="en-US" b="1" i="1" dirty="0" smtClean="0"/>
              <a:t>as trusted advisors</a:t>
            </a:r>
            <a:r>
              <a:rPr lang="en-US" dirty="0" smtClean="0"/>
              <a:t>. Limited access to reliable information is a major barrier. </a:t>
            </a:r>
            <a:r>
              <a:rPr lang="en-US" b="1" i="0" dirty="0" smtClean="0"/>
              <a:t>Parents</a:t>
            </a:r>
            <a:r>
              <a:rPr lang="en-US" dirty="0" smtClean="0"/>
              <a:t> also play a strong role, reinforcing the importance of caregiver engagement.</a:t>
            </a:r>
            <a:endParaRPr lang="gez-Ethi-ET" dirty="0" smtClean="0"/>
          </a:p>
          <a:p>
            <a:pPr marL="171450" indent="-171450">
              <a:buFont typeface="Arial" panose="020B0604020202020204" pitchFamily="34" charset="0"/>
              <a:buChar char="•"/>
            </a:pPr>
            <a:r>
              <a:rPr lang="en-US" b="1" dirty="0" smtClean="0"/>
              <a:t>Confidence is mixed: </a:t>
            </a:r>
            <a:r>
              <a:rPr lang="en-US" dirty="0" smtClean="0"/>
              <a:t>importance is recognized, but </a:t>
            </a:r>
            <a:r>
              <a:rPr lang="en-US" i="1" dirty="0" smtClean="0"/>
              <a:t>safety perceptions are more cautious</a:t>
            </a:r>
            <a:r>
              <a:rPr lang="en-US" dirty="0" smtClean="0"/>
              <a:t>. </a:t>
            </a:r>
            <a:r>
              <a:rPr lang="en-US" b="1" dirty="0" smtClean="0"/>
              <a:t>Fertility concerns </a:t>
            </a:r>
            <a:r>
              <a:rPr lang="en-US" dirty="0" smtClean="0"/>
              <a:t>stand out as a barrier. Positive: most girls haven’t been exposed to misinformation.</a:t>
            </a:r>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19</a:t>
            </a:fld>
            <a:endParaRPr lang="en-US"/>
          </a:p>
        </p:txBody>
      </p:sp>
    </p:spTree>
    <p:extLst>
      <p:ext uri="{BB962C8B-B14F-4D97-AF65-F5344CB8AC3E}">
        <p14:creationId xmlns:p14="http://schemas.microsoft.com/office/powerpoint/2010/main" val="171552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Stress that </a:t>
            </a:r>
            <a:r>
              <a:rPr lang="en-US" b="1" dirty="0" smtClean="0"/>
              <a:t>motivation is moderate</a:t>
            </a:r>
            <a:r>
              <a:rPr lang="en-US" dirty="0" smtClean="0"/>
              <a:t> but </a:t>
            </a:r>
            <a:r>
              <a:rPr lang="en-US" b="1" i="1" dirty="0" smtClean="0"/>
              <a:t>promising</a:t>
            </a:r>
            <a:r>
              <a:rPr lang="en-US" dirty="0" smtClean="0"/>
              <a:t> — over half of unvaccinated girls want the vaccine. This shows potential for improvement if communication and trust-building are strengthened.</a:t>
            </a:r>
            <a:endParaRPr lang="gez-Ethi-ET" dirty="0" smtClean="0"/>
          </a:p>
          <a:p>
            <a:pPr marL="171450" indent="-171450">
              <a:buFont typeface="Arial" panose="020B0604020202020204" pitchFamily="34" charset="0"/>
              <a:buChar char="•"/>
            </a:pPr>
            <a:r>
              <a:rPr lang="en-US" dirty="0" smtClean="0"/>
              <a:t>Highlight the </a:t>
            </a:r>
            <a:r>
              <a:rPr lang="en-US" b="1" i="1" dirty="0" smtClean="0"/>
              <a:t>difficulty girls face in discussing SRH with health workers and family</a:t>
            </a:r>
            <a:r>
              <a:rPr lang="en-US" dirty="0" smtClean="0"/>
              <a:t>. This limits opportunities for </a:t>
            </a:r>
            <a:r>
              <a:rPr lang="en-US" b="1" i="1" dirty="0" smtClean="0"/>
              <a:t>vaccine counseling.</a:t>
            </a:r>
            <a:endParaRPr lang="gez-Ethi-ET" b="1" i="1"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20</a:t>
            </a:fld>
            <a:endParaRPr lang="en-US"/>
          </a:p>
        </p:txBody>
      </p:sp>
    </p:spTree>
    <p:extLst>
      <p:ext uri="{BB962C8B-B14F-4D97-AF65-F5344CB8AC3E}">
        <p14:creationId xmlns:p14="http://schemas.microsoft.com/office/powerpoint/2010/main" val="209053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Point out the gap: while community influencers are supportive, health worker recommendations remain limited. This is a missed opportunity for provider-driven reinforcement.</a:t>
            </a:r>
            <a:r>
              <a:rPr lang="gez-Ethi-ET" dirty="0" smtClean="0"/>
              <a:t> </a:t>
            </a:r>
          </a:p>
        </p:txBody>
      </p:sp>
      <p:sp>
        <p:nvSpPr>
          <p:cNvPr id="4" name="Slide Number Placeholder 3"/>
          <p:cNvSpPr>
            <a:spLocks noGrp="1"/>
          </p:cNvSpPr>
          <p:nvPr>
            <p:ph type="sldNum" sz="quarter" idx="10"/>
          </p:nvPr>
        </p:nvSpPr>
        <p:spPr/>
        <p:txBody>
          <a:bodyPr/>
          <a:lstStyle/>
          <a:p>
            <a:fld id="{A8A1508D-B3F7-4F41-92CB-953D1EE6A4CC}" type="slidenum">
              <a:rPr lang="en-US" smtClean="0"/>
              <a:t>21</a:t>
            </a:fld>
            <a:endParaRPr lang="en-US"/>
          </a:p>
        </p:txBody>
      </p:sp>
    </p:spTree>
    <p:extLst>
      <p:ext uri="{BB962C8B-B14F-4D97-AF65-F5344CB8AC3E}">
        <p14:creationId xmlns:p14="http://schemas.microsoft.com/office/powerpoint/2010/main" val="79876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Point out the gap: while community influencers are supportive, health worker recommendations remain limited. This is a missed opportunity for provider-driven reinforcement.</a:t>
            </a:r>
            <a:r>
              <a:rPr lang="gez-Ethi-ET" dirty="0" smtClean="0"/>
              <a:t> </a:t>
            </a:r>
          </a:p>
          <a:p>
            <a:pPr marL="171450" indent="-171450">
              <a:buFont typeface="Arial" panose="020B0604020202020204" pitchFamily="34" charset="0"/>
              <a:buChar char="•"/>
            </a:pPr>
            <a:r>
              <a:rPr lang="en-US" dirty="0" smtClean="0"/>
              <a:t>Stress that </a:t>
            </a:r>
            <a:r>
              <a:rPr lang="en-US" b="1" i="1" dirty="0" smtClean="0"/>
              <a:t>health facilities are preferred</a:t>
            </a:r>
            <a:r>
              <a:rPr lang="en-US" dirty="0" smtClean="0"/>
              <a:t>, but </a:t>
            </a:r>
            <a:r>
              <a:rPr lang="en-US" b="1" i="1" dirty="0" smtClean="0"/>
              <a:t>mobility restrictions and parental permission </a:t>
            </a:r>
            <a:r>
              <a:rPr lang="en-US" dirty="0" smtClean="0"/>
              <a:t>are major barriers.</a:t>
            </a:r>
            <a:endParaRPr lang="gez-Ethi-ET"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22</a:t>
            </a:fld>
            <a:endParaRPr lang="en-US"/>
          </a:p>
        </p:txBody>
      </p:sp>
    </p:spTree>
    <p:extLst>
      <p:ext uri="{BB962C8B-B14F-4D97-AF65-F5344CB8AC3E}">
        <p14:creationId xmlns:p14="http://schemas.microsoft.com/office/powerpoint/2010/main" val="287242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Highlight </a:t>
            </a:r>
            <a:r>
              <a:rPr lang="en-US" b="1" dirty="0" smtClean="0"/>
              <a:t>systemic barriers</a:t>
            </a:r>
            <a:r>
              <a:rPr lang="en-US" dirty="0" smtClean="0"/>
              <a:t>: </a:t>
            </a:r>
            <a:r>
              <a:rPr lang="en-US" b="1" i="1" dirty="0" smtClean="0"/>
              <a:t>vaccine unavailability, difficult consent, weak documentation</a:t>
            </a:r>
            <a:r>
              <a:rPr lang="en-US" dirty="0" smtClean="0"/>
              <a:t>. These structural issues undermine uptake even when motivation exists.</a:t>
            </a:r>
            <a:r>
              <a:rPr lang="gez-Ethi-ET" dirty="0" smtClean="0"/>
              <a:t> </a:t>
            </a:r>
          </a:p>
          <a:p>
            <a:pPr marL="171450" indent="-171450">
              <a:buFont typeface="Arial" panose="020B0604020202020204" pitchFamily="34" charset="0"/>
              <a:buChar char="•"/>
            </a:pPr>
            <a:r>
              <a:rPr lang="en-US" dirty="0" smtClean="0"/>
              <a:t>Note that </a:t>
            </a:r>
            <a:r>
              <a:rPr lang="en-US" b="1" dirty="0" smtClean="0"/>
              <a:t>satisfaction is high among those who received services</a:t>
            </a:r>
            <a:r>
              <a:rPr lang="en-US" dirty="0" smtClean="0"/>
              <a:t>, but </a:t>
            </a:r>
            <a:r>
              <a:rPr lang="en-US" b="1" i="1" dirty="0" smtClean="0"/>
              <a:t>unavailability remains the dominant concern</a:t>
            </a:r>
            <a:r>
              <a:rPr lang="en-US" dirty="0" smtClean="0"/>
              <a:t>. This shows demand exists, but supply is failing.</a:t>
            </a:r>
            <a:endParaRPr lang="gez-Ethi-ET"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23</a:t>
            </a:fld>
            <a:endParaRPr lang="en-US"/>
          </a:p>
        </p:txBody>
      </p:sp>
    </p:spTree>
    <p:extLst>
      <p:ext uri="{BB962C8B-B14F-4D97-AF65-F5344CB8AC3E}">
        <p14:creationId xmlns:p14="http://schemas.microsoft.com/office/powerpoint/2010/main" val="260975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Parents show </a:t>
            </a:r>
            <a:r>
              <a:rPr lang="en-US" b="1" i="1" dirty="0" smtClean="0"/>
              <a:t>stronger confidence than girls</a:t>
            </a:r>
            <a:r>
              <a:rPr lang="en-US" dirty="0" smtClean="0"/>
              <a:t>, but awareness remains limited. Their role as </a:t>
            </a:r>
            <a:r>
              <a:rPr lang="en-US" b="1" i="1" dirty="0" smtClean="0"/>
              <a:t>primary decision-makers</a:t>
            </a:r>
            <a:r>
              <a:rPr lang="en-US" dirty="0" smtClean="0"/>
              <a:t> makes them </a:t>
            </a:r>
            <a:r>
              <a:rPr lang="en-US" i="1" dirty="0" smtClean="0"/>
              <a:t>critical targets for communication and health worker recommendation</a:t>
            </a:r>
            <a:r>
              <a:rPr lang="en-US" dirty="0" smtClean="0"/>
              <a:t>s.</a:t>
            </a:r>
            <a:endParaRPr lang="gez-Ethi-ET"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24</a:t>
            </a:fld>
            <a:endParaRPr lang="en-US"/>
          </a:p>
        </p:txBody>
      </p:sp>
    </p:spTree>
    <p:extLst>
      <p:ext uri="{BB962C8B-B14F-4D97-AF65-F5344CB8AC3E}">
        <p14:creationId xmlns:p14="http://schemas.microsoft.com/office/powerpoint/2010/main" val="84181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3</a:t>
            </a:fld>
            <a:endParaRPr lang="en-US"/>
          </a:p>
        </p:txBody>
      </p:sp>
    </p:spTree>
    <p:extLst>
      <p:ext uri="{BB962C8B-B14F-4D97-AF65-F5344CB8AC3E}">
        <p14:creationId xmlns:p14="http://schemas.microsoft.com/office/powerpoint/2010/main" val="2340786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Emphasize that </a:t>
            </a:r>
            <a:r>
              <a:rPr lang="en-US" b="1" i="1" dirty="0" smtClean="0">
                <a:effectLst/>
              </a:rPr>
              <a:t>mothers are the dominant decision-makers</a:t>
            </a:r>
            <a:r>
              <a:rPr lang="en-US" dirty="0" smtClean="0">
                <a:effectLst/>
              </a:rPr>
              <a:t>, but </a:t>
            </a:r>
            <a:r>
              <a:rPr lang="en-US" i="1" dirty="0" smtClean="0">
                <a:effectLst/>
              </a:rPr>
              <a:t>joint decision-making with girls </a:t>
            </a:r>
            <a:r>
              <a:rPr lang="en-US" dirty="0" smtClean="0">
                <a:effectLst/>
              </a:rPr>
              <a:t>is not negligible. This highlights the need for </a:t>
            </a:r>
            <a:r>
              <a:rPr lang="en-US" b="1" i="1" dirty="0" smtClean="0">
                <a:effectLst/>
              </a:rPr>
              <a:t>caregiver-focused interventions</a:t>
            </a:r>
            <a:r>
              <a:rPr lang="en-US" dirty="0" smtClean="0">
                <a:effectLst/>
              </a:rPr>
              <a:t> while also </a:t>
            </a:r>
            <a:r>
              <a:rPr lang="en-US" i="1" dirty="0" smtClean="0">
                <a:effectLst/>
              </a:rPr>
              <a:t>empowering adolescents</a:t>
            </a:r>
            <a:r>
              <a:rPr lang="en-US" dirty="0" smtClean="0">
                <a:effectLst/>
              </a:rPr>
              <a:t>.</a:t>
            </a:r>
          </a:p>
        </p:txBody>
      </p:sp>
      <p:sp>
        <p:nvSpPr>
          <p:cNvPr id="4" name="Slide Number Placeholder 3"/>
          <p:cNvSpPr>
            <a:spLocks noGrp="1"/>
          </p:cNvSpPr>
          <p:nvPr>
            <p:ph type="sldNum" sz="quarter" idx="10"/>
          </p:nvPr>
        </p:nvSpPr>
        <p:spPr/>
        <p:txBody>
          <a:bodyPr/>
          <a:lstStyle/>
          <a:p>
            <a:fld id="{A8A1508D-B3F7-4F41-92CB-953D1EE6A4CC}" type="slidenum">
              <a:rPr lang="en-US" smtClean="0"/>
              <a:t>25</a:t>
            </a:fld>
            <a:endParaRPr lang="en-US"/>
          </a:p>
        </p:txBody>
      </p:sp>
    </p:spTree>
    <p:extLst>
      <p:ext uri="{BB962C8B-B14F-4D97-AF65-F5344CB8AC3E}">
        <p14:creationId xmlns:p14="http://schemas.microsoft.com/office/powerpoint/2010/main" val="324395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Emphasize that </a:t>
            </a:r>
            <a:r>
              <a:rPr lang="en-US" b="1" dirty="0" smtClean="0"/>
              <a:t>awareness and information access </a:t>
            </a:r>
            <a:r>
              <a:rPr lang="en-US" dirty="0" smtClean="0"/>
              <a:t>are </a:t>
            </a:r>
            <a:r>
              <a:rPr lang="en-US" b="1" i="1" dirty="0" smtClean="0"/>
              <a:t>the strongest drivers of uptake</a:t>
            </a:r>
            <a:r>
              <a:rPr lang="en-US" dirty="0" smtClean="0"/>
              <a:t>. These findings highlight the </a:t>
            </a:r>
            <a:r>
              <a:rPr lang="en-US" i="1" dirty="0" smtClean="0"/>
              <a:t>importance of communication, education, and reliable information channels.</a:t>
            </a:r>
            <a:endParaRPr lang="gez-Ethi-ET" i="1" dirty="0" smtClean="0"/>
          </a:p>
          <a:p>
            <a:pPr marL="171450" indent="-171450">
              <a:buFont typeface="Arial" panose="020B0604020202020204" pitchFamily="34" charset="0"/>
              <a:buChar char="•"/>
            </a:pPr>
            <a:r>
              <a:rPr lang="en-US" dirty="0" smtClean="0"/>
              <a:t>Stress that </a:t>
            </a:r>
            <a:r>
              <a:rPr lang="en-US" b="1" dirty="0" smtClean="0"/>
              <a:t>parental confidence </a:t>
            </a:r>
            <a:r>
              <a:rPr lang="en-US" dirty="0" smtClean="0"/>
              <a:t>is shaped by </a:t>
            </a:r>
            <a:r>
              <a:rPr lang="en-US" b="1" i="1" dirty="0" smtClean="0"/>
              <a:t>both awareness and trust in health workers</a:t>
            </a:r>
            <a:r>
              <a:rPr lang="en-US" dirty="0" smtClean="0"/>
              <a:t>. Health worker </a:t>
            </a:r>
            <a:r>
              <a:rPr lang="en-US" b="1" i="1" dirty="0" smtClean="0"/>
              <a:t>recommendations</a:t>
            </a:r>
            <a:r>
              <a:rPr lang="en-US" dirty="0" smtClean="0"/>
              <a:t> are particularly influential, underscoring the need to strengthen provider-driven communication.</a:t>
            </a:r>
            <a:endParaRPr lang="gez-Ethi-ET" i="1"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1508D-B3F7-4F41-92CB-953D1EE6A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6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Emphasize that </a:t>
            </a:r>
            <a:r>
              <a:rPr lang="en-US" b="1" dirty="0" smtClean="0"/>
              <a:t>awareness and information access </a:t>
            </a:r>
            <a:r>
              <a:rPr lang="en-US" dirty="0" smtClean="0"/>
              <a:t>are </a:t>
            </a:r>
            <a:r>
              <a:rPr lang="en-US" b="1" i="1" dirty="0" smtClean="0"/>
              <a:t>the strongest drivers of uptake</a:t>
            </a:r>
            <a:r>
              <a:rPr lang="en-US" dirty="0" smtClean="0"/>
              <a:t>. These findings highlight the </a:t>
            </a:r>
            <a:r>
              <a:rPr lang="en-US" i="1" dirty="0" smtClean="0"/>
              <a:t>importance of communication, education, and reliable information channels.</a:t>
            </a:r>
            <a:endParaRPr lang="gez-Ethi-ET" i="1" dirty="0" smtClean="0"/>
          </a:p>
          <a:p>
            <a:pPr marL="171450" indent="-171450">
              <a:buFont typeface="Arial" panose="020B0604020202020204" pitchFamily="34" charset="0"/>
              <a:buChar char="•"/>
            </a:pPr>
            <a:r>
              <a:rPr lang="en-US" dirty="0" smtClean="0"/>
              <a:t>Stress that </a:t>
            </a:r>
            <a:r>
              <a:rPr lang="en-US" b="1" dirty="0" smtClean="0"/>
              <a:t>parental confidence </a:t>
            </a:r>
            <a:r>
              <a:rPr lang="en-US" dirty="0" smtClean="0"/>
              <a:t>is shaped by </a:t>
            </a:r>
            <a:r>
              <a:rPr lang="en-US" b="1" i="1" dirty="0" smtClean="0"/>
              <a:t>both awareness and trust in health workers</a:t>
            </a:r>
            <a:r>
              <a:rPr lang="en-US" dirty="0" smtClean="0"/>
              <a:t>. Health worker </a:t>
            </a:r>
            <a:r>
              <a:rPr lang="en-US" b="1" i="1" dirty="0" smtClean="0"/>
              <a:t>recommendations</a:t>
            </a:r>
            <a:r>
              <a:rPr lang="en-US" dirty="0" smtClean="0"/>
              <a:t> are particularly influential, underscoring the need to strengthen provider-driven communication.</a:t>
            </a:r>
            <a:endParaRPr lang="gez-Ethi-ET" i="1"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27</a:t>
            </a:fld>
            <a:endParaRPr lang="en-US"/>
          </a:p>
        </p:txBody>
      </p:sp>
    </p:spTree>
    <p:extLst>
      <p:ext uri="{BB962C8B-B14F-4D97-AF65-F5344CB8AC3E}">
        <p14:creationId xmlns:p14="http://schemas.microsoft.com/office/powerpoint/2010/main" val="12902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Acknowledge strengths to show </a:t>
            </a:r>
            <a:r>
              <a:rPr lang="en-US" b="1" i="1" dirty="0" smtClean="0">
                <a:effectLst/>
              </a:rPr>
              <a:t>credibility</a:t>
            </a:r>
            <a:r>
              <a:rPr lang="en-US" dirty="0" smtClean="0">
                <a:effectLst/>
              </a:rPr>
              <a:t>, but transparently note limitations. Stress that despite these, the findings provide actionable insights for policy and program design.</a:t>
            </a:r>
            <a:endParaRPr lang="en-US" dirty="0">
              <a:effectLst/>
            </a:endParaRPr>
          </a:p>
        </p:txBody>
      </p:sp>
      <p:sp>
        <p:nvSpPr>
          <p:cNvPr id="4" name="Slide Number Placeholder 3"/>
          <p:cNvSpPr>
            <a:spLocks noGrp="1"/>
          </p:cNvSpPr>
          <p:nvPr>
            <p:ph type="sldNum" sz="quarter" idx="10"/>
          </p:nvPr>
        </p:nvSpPr>
        <p:spPr/>
        <p:txBody>
          <a:bodyPr/>
          <a:lstStyle/>
          <a:p>
            <a:fld id="{A8A1508D-B3F7-4F41-92CB-953D1EE6A4CC}" type="slidenum">
              <a:rPr lang="en-US" smtClean="0"/>
              <a:t>28</a:t>
            </a:fld>
            <a:endParaRPr lang="en-US"/>
          </a:p>
        </p:txBody>
      </p:sp>
    </p:spTree>
    <p:extLst>
      <p:ext uri="{BB962C8B-B14F-4D97-AF65-F5344CB8AC3E}">
        <p14:creationId xmlns:p14="http://schemas.microsoft.com/office/powerpoint/2010/main" val="315302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Frame recommendations as actionable steps for </a:t>
            </a:r>
            <a:r>
              <a:rPr lang="en-US" b="1" i="1" dirty="0" smtClean="0">
                <a:effectLst/>
              </a:rPr>
              <a:t>policymakers, implementers, and community stakeholders</a:t>
            </a:r>
            <a:r>
              <a:rPr lang="en-US" dirty="0" smtClean="0">
                <a:effectLst/>
              </a:rPr>
              <a:t>.</a:t>
            </a:r>
          </a:p>
        </p:txBody>
      </p:sp>
      <p:sp>
        <p:nvSpPr>
          <p:cNvPr id="4" name="Slide Number Placeholder 3"/>
          <p:cNvSpPr>
            <a:spLocks noGrp="1"/>
          </p:cNvSpPr>
          <p:nvPr>
            <p:ph type="sldNum" sz="quarter" idx="10"/>
          </p:nvPr>
        </p:nvSpPr>
        <p:spPr/>
        <p:txBody>
          <a:bodyPr/>
          <a:lstStyle/>
          <a:p>
            <a:fld id="{A8A1508D-B3F7-4F41-92CB-953D1EE6A4CC}" type="slidenum">
              <a:rPr lang="en-US" smtClean="0"/>
              <a:t>29</a:t>
            </a:fld>
            <a:endParaRPr lang="en-US"/>
          </a:p>
        </p:txBody>
      </p:sp>
    </p:spTree>
    <p:extLst>
      <p:ext uri="{BB962C8B-B14F-4D97-AF65-F5344CB8AC3E}">
        <p14:creationId xmlns:p14="http://schemas.microsoft.com/office/powerpoint/2010/main" val="1571979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Summarize the regression findings into actionable insights. Stress that both </a:t>
            </a:r>
            <a:r>
              <a:rPr lang="en-US" b="1" i="1" dirty="0" smtClean="0"/>
              <a:t>adolescent girls and parents need targeted awareness</a:t>
            </a:r>
            <a:r>
              <a:rPr lang="en-US" dirty="0" smtClean="0"/>
              <a:t>, while health workers must be empowered to recommend vaccination consistently.</a:t>
            </a:r>
            <a:endParaRPr lang="gez-Ethi-ET" i="1" dirty="0" smtClean="0"/>
          </a:p>
        </p:txBody>
      </p:sp>
      <p:sp>
        <p:nvSpPr>
          <p:cNvPr id="4" name="Slide Number Placeholder 3"/>
          <p:cNvSpPr>
            <a:spLocks noGrp="1"/>
          </p:cNvSpPr>
          <p:nvPr>
            <p:ph type="sldNum" sz="quarter" idx="10"/>
          </p:nvPr>
        </p:nvSpPr>
        <p:spPr/>
        <p:txBody>
          <a:bodyPr/>
          <a:lstStyle/>
          <a:p>
            <a:fld id="{A8A1508D-B3F7-4F41-92CB-953D1EE6A4CC}" type="slidenum">
              <a:rPr lang="en-US" smtClean="0"/>
              <a:t>30</a:t>
            </a:fld>
            <a:endParaRPr lang="en-US"/>
          </a:p>
        </p:txBody>
      </p:sp>
    </p:spTree>
    <p:extLst>
      <p:ext uri="{BB962C8B-B14F-4D97-AF65-F5344CB8AC3E}">
        <p14:creationId xmlns:p14="http://schemas.microsoft.com/office/powerpoint/2010/main" val="154595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4</a:t>
            </a:fld>
            <a:endParaRPr lang="en-US"/>
          </a:p>
        </p:txBody>
      </p:sp>
    </p:spTree>
    <p:extLst>
      <p:ext uri="{BB962C8B-B14F-4D97-AF65-F5344CB8AC3E}">
        <p14:creationId xmlns:p14="http://schemas.microsoft.com/office/powerpoint/2010/main" val="329455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1508D-B3F7-4F41-92CB-953D1EE6A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3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1508D-B3F7-4F41-92CB-953D1EE6A4CC}" type="slidenum">
              <a:rPr lang="en-US" smtClean="0"/>
              <a:t>6</a:t>
            </a:fld>
            <a:endParaRPr lang="en-US"/>
          </a:p>
        </p:txBody>
      </p:sp>
    </p:spTree>
    <p:extLst>
      <p:ext uri="{BB962C8B-B14F-4D97-AF65-F5344CB8AC3E}">
        <p14:creationId xmlns:p14="http://schemas.microsoft.com/office/powerpoint/2010/main" val="2328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fld id="{A8A1508D-B3F7-4F41-92CB-953D1EE6A4CC}" type="slidenum">
              <a:rPr lang="en-US" smtClean="0"/>
              <a:t>7</a:t>
            </a:fld>
            <a:endParaRPr lang="en-US"/>
          </a:p>
        </p:txBody>
      </p:sp>
    </p:spTree>
    <p:extLst>
      <p:ext uri="{BB962C8B-B14F-4D97-AF65-F5344CB8AC3E}">
        <p14:creationId xmlns:p14="http://schemas.microsoft.com/office/powerpoint/2010/main" val="210916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8A1508D-B3F7-4F41-92CB-953D1EE6A4CC}" type="slidenum">
              <a:rPr lang="en-US" smtClean="0"/>
              <a:t>8</a:t>
            </a:fld>
            <a:endParaRPr lang="en-US"/>
          </a:p>
        </p:txBody>
      </p:sp>
    </p:spTree>
    <p:extLst>
      <p:ext uri="{BB962C8B-B14F-4D97-AF65-F5344CB8AC3E}">
        <p14:creationId xmlns:p14="http://schemas.microsoft.com/office/powerpoint/2010/main" val="89435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8A1508D-B3F7-4F41-92CB-953D1EE6A4CC}" type="slidenum">
              <a:rPr lang="en-US" smtClean="0"/>
              <a:t>9</a:t>
            </a:fld>
            <a:endParaRPr lang="en-US"/>
          </a:p>
        </p:txBody>
      </p:sp>
    </p:spTree>
    <p:extLst>
      <p:ext uri="{BB962C8B-B14F-4D97-AF65-F5344CB8AC3E}">
        <p14:creationId xmlns:p14="http://schemas.microsoft.com/office/powerpoint/2010/main" val="142383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Show the geographic scope, explain why these regions were chosen (equity, underserved populations, out-of-school girls).</a:t>
            </a:r>
          </a:p>
        </p:txBody>
      </p:sp>
      <p:sp>
        <p:nvSpPr>
          <p:cNvPr id="4" name="Slide Number Placeholder 3"/>
          <p:cNvSpPr>
            <a:spLocks noGrp="1"/>
          </p:cNvSpPr>
          <p:nvPr>
            <p:ph type="sldNum" sz="quarter" idx="10"/>
          </p:nvPr>
        </p:nvSpPr>
        <p:spPr/>
        <p:txBody>
          <a:bodyPr/>
          <a:lstStyle/>
          <a:p>
            <a:fld id="{A8A1508D-B3F7-4F41-92CB-953D1EE6A4CC}" type="slidenum">
              <a:rPr lang="en-US" smtClean="0"/>
              <a:t>10</a:t>
            </a:fld>
            <a:endParaRPr lang="en-US"/>
          </a:p>
        </p:txBody>
      </p:sp>
    </p:spTree>
    <p:extLst>
      <p:ext uri="{BB962C8B-B14F-4D97-AF65-F5344CB8AC3E}">
        <p14:creationId xmlns:p14="http://schemas.microsoft.com/office/powerpoint/2010/main" val="294424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678737" y="6248400"/>
            <a:ext cx="2743200" cy="365125"/>
          </a:xfrm>
        </p:spPr>
        <p:txBody>
          <a:bodyPr/>
          <a:lstStyle/>
          <a:p>
            <a:fld id="{D5163FB9-671A-4945-A313-658884741144}" type="datetime1">
              <a:rPr lang="en-US" smtClean="0"/>
              <a:t>3/6/2026</a:t>
            </a:fld>
            <a:endParaRPr lang="en-US" dirty="0"/>
          </a:p>
        </p:txBody>
      </p:sp>
      <p:sp>
        <p:nvSpPr>
          <p:cNvPr id="5" name="Footer Placeholder 4"/>
          <p:cNvSpPr>
            <a:spLocks noGrp="1"/>
          </p:cNvSpPr>
          <p:nvPr>
            <p:ph type="ftr" sz="quarter" idx="11"/>
          </p:nvPr>
        </p:nvSpPr>
        <p:spPr>
          <a:xfrm>
            <a:off x="913776" y="6249490"/>
            <a:ext cx="6672887" cy="365125"/>
          </a:xfrm>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a:xfrm>
            <a:off x="10514011" y="6263138"/>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78736" y="6235842"/>
            <a:ext cx="2743200" cy="365125"/>
          </a:xfrm>
        </p:spPr>
        <p:txBody>
          <a:bodyPr/>
          <a:lstStyle/>
          <a:p>
            <a:fld id="{D2ADD5B1-E62B-44A2-AF60-DEB4B34BB97F}" type="datetime1">
              <a:rPr lang="en-US" smtClean="0"/>
              <a:t>3/6/2026</a:t>
            </a:fld>
            <a:endParaRPr lang="en-US" dirty="0"/>
          </a:p>
        </p:txBody>
      </p:sp>
      <p:sp>
        <p:nvSpPr>
          <p:cNvPr id="6" name="Footer Placeholder 5"/>
          <p:cNvSpPr>
            <a:spLocks noGrp="1"/>
          </p:cNvSpPr>
          <p:nvPr>
            <p:ph type="ftr" sz="quarter" idx="11"/>
          </p:nvPr>
        </p:nvSpPr>
        <p:spPr>
          <a:xfrm>
            <a:off x="913774" y="6248400"/>
            <a:ext cx="6672887" cy="365125"/>
          </a:xfrm>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a:xfrm>
            <a:off x="10625168" y="6182341"/>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C520F8-6370-45DA-8B6E-9144B53F28F7}"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D386DA-4B36-4D0A-AB0A-E22AD9185A7D}"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C44263-9512-49AF-A1E5-DEDC54E821AE}" type="datetime1">
              <a:rPr lang="en-US" smtClean="0"/>
              <a:t>3/6/2026</a:t>
            </a:fld>
            <a:endParaRPr lang="en-US" dirty="0"/>
          </a:p>
        </p:txBody>
      </p:sp>
      <p:sp>
        <p:nvSpPr>
          <p:cNvPr id="6" name="Footer Placeholder 5"/>
          <p:cNvSpPr>
            <a:spLocks noGrp="1"/>
          </p:cNvSpPr>
          <p:nvPr>
            <p:ph type="ftr" sz="quarter" idx="11"/>
          </p:nvPr>
        </p:nvSpPr>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2266E27-CDC3-42BA-A1AF-C5189303DED5}" type="datetime1">
              <a:rPr lang="en-US" smtClean="0"/>
              <a:t>3/6/2026</a:t>
            </a:fld>
            <a:endParaRPr lang="en-US" dirty="0"/>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5BDAD8-E4E1-4D8F-B8D1-F5ECD81C483D}" type="datetime1">
              <a:rPr lang="en-US" smtClean="0"/>
              <a:t>3/6/2026</a:t>
            </a:fld>
            <a:endParaRPr lang="en-US" dirty="0"/>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898036-19A4-4A26-9DF4-0CC6107D2FF0}"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3FD59-4439-4246-86B2-437498AE1138}" type="datetime1">
              <a:rPr lang="en-US" smtClean="0"/>
              <a:t>3/6/2026</a:t>
            </a:fld>
            <a:endParaRPr lang="en-US" dirty="0"/>
          </a:p>
        </p:txBody>
      </p:sp>
      <p:sp>
        <p:nvSpPr>
          <p:cNvPr id="5" name="Footer Placeholder 4"/>
          <p:cNvSpPr>
            <a:spLocks noGrp="1"/>
          </p:cNvSpPr>
          <p:nvPr>
            <p:ph type="ftr" sz="quarter" idx="11"/>
          </p:nvPr>
        </p:nvSpPr>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8"/>
            <a:ext cx="10364451" cy="800850"/>
          </a:xfrm>
        </p:spPr>
        <p:txBody>
          <a:bodyPr/>
          <a:lstStyle/>
          <a:p>
            <a:r>
              <a:rPr lang="en-US" dirty="0" smtClean="0"/>
              <a:t>Click to edit Master title style</a:t>
            </a:r>
            <a:endParaRPr lang="en-US" dirty="0"/>
          </a:p>
        </p:txBody>
      </p:sp>
      <p:sp>
        <p:nvSpPr>
          <p:cNvPr id="12" name="Content Placeholder 2"/>
          <p:cNvSpPr>
            <a:spLocks noGrp="1"/>
          </p:cNvSpPr>
          <p:nvPr>
            <p:ph sz="quarter" idx="13"/>
          </p:nvPr>
        </p:nvSpPr>
        <p:spPr>
          <a:xfrm>
            <a:off x="614149" y="1637732"/>
            <a:ext cx="11191164" cy="41534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0811" y="6324553"/>
            <a:ext cx="2743200" cy="365125"/>
          </a:xfrm>
        </p:spPr>
        <p:txBody>
          <a:bodyPr/>
          <a:lstStyle/>
          <a:p>
            <a:fld id="{7E056C80-9D1A-4CA1-B941-310F62C60DAE}" type="datetime1">
              <a:rPr lang="en-US" smtClean="0"/>
              <a:t>3/6/2026</a:t>
            </a:fld>
            <a:endParaRPr lang="en-US" dirty="0"/>
          </a:p>
        </p:txBody>
      </p:sp>
      <p:sp>
        <p:nvSpPr>
          <p:cNvPr id="5" name="Footer Placeholder 4"/>
          <p:cNvSpPr>
            <a:spLocks noGrp="1"/>
          </p:cNvSpPr>
          <p:nvPr>
            <p:ph type="ftr" sz="quarter" idx="11"/>
          </p:nvPr>
        </p:nvSpPr>
        <p:spPr>
          <a:xfrm>
            <a:off x="614149" y="6356350"/>
            <a:ext cx="6672887" cy="365125"/>
          </a:xfrm>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a:xfrm>
            <a:off x="11041098" y="6324552"/>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678736" y="6235841"/>
            <a:ext cx="2743200" cy="365125"/>
          </a:xfrm>
        </p:spPr>
        <p:txBody>
          <a:bodyPr/>
          <a:lstStyle/>
          <a:p>
            <a:fld id="{CC9239C6-DEBC-4D51-A980-E1519DCF0A6F}" type="datetime1">
              <a:rPr lang="en-US" smtClean="0"/>
              <a:t>3/6/2026</a:t>
            </a:fld>
            <a:endParaRPr lang="en-US" dirty="0"/>
          </a:p>
        </p:txBody>
      </p:sp>
      <p:sp>
        <p:nvSpPr>
          <p:cNvPr id="5" name="Footer Placeholder 4"/>
          <p:cNvSpPr>
            <a:spLocks noGrp="1"/>
          </p:cNvSpPr>
          <p:nvPr>
            <p:ph type="ftr" sz="quarter" idx="11"/>
          </p:nvPr>
        </p:nvSpPr>
        <p:spPr>
          <a:xfrm>
            <a:off x="913774" y="6235842"/>
            <a:ext cx="6672887" cy="365125"/>
          </a:xfrm>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a:xfrm>
            <a:off x="10514011" y="6223283"/>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678736" y="6235842"/>
            <a:ext cx="2743200" cy="365125"/>
          </a:xfrm>
        </p:spPr>
        <p:txBody>
          <a:bodyPr/>
          <a:lstStyle/>
          <a:p>
            <a:fld id="{D96636D4-4603-474C-BAF5-A8AB683E516B}" type="datetime1">
              <a:rPr lang="en-US" smtClean="0"/>
              <a:t>3/6/2026</a:t>
            </a:fld>
            <a:endParaRPr lang="en-US" dirty="0"/>
          </a:p>
        </p:txBody>
      </p:sp>
      <p:sp>
        <p:nvSpPr>
          <p:cNvPr id="6" name="Footer Placeholder 5"/>
          <p:cNvSpPr>
            <a:spLocks noGrp="1"/>
          </p:cNvSpPr>
          <p:nvPr>
            <p:ph type="ftr" sz="quarter" idx="11"/>
          </p:nvPr>
        </p:nvSpPr>
        <p:spPr>
          <a:xfrm>
            <a:off x="913774" y="6248400"/>
            <a:ext cx="6672887" cy="365125"/>
          </a:xfrm>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a:xfrm>
            <a:off x="10514011" y="6195988"/>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678736" y="6143126"/>
            <a:ext cx="2743200" cy="365125"/>
          </a:xfrm>
        </p:spPr>
        <p:txBody>
          <a:bodyPr/>
          <a:lstStyle/>
          <a:p>
            <a:fld id="{6D5E5002-3FEE-4580-8A9A-12CADA8E72E6}" type="datetime1">
              <a:rPr lang="en-US" smtClean="0"/>
              <a:t>3/6/2026</a:t>
            </a:fld>
            <a:endParaRPr lang="en-US" dirty="0"/>
          </a:p>
        </p:txBody>
      </p:sp>
      <p:sp>
        <p:nvSpPr>
          <p:cNvPr id="8" name="Footer Placeholder 7"/>
          <p:cNvSpPr>
            <a:spLocks noGrp="1"/>
          </p:cNvSpPr>
          <p:nvPr>
            <p:ph type="ftr" sz="quarter" idx="11"/>
          </p:nvPr>
        </p:nvSpPr>
        <p:spPr>
          <a:xfrm>
            <a:off x="913774" y="6143127"/>
            <a:ext cx="6672887" cy="365125"/>
          </a:xfrm>
        </p:spPr>
        <p:txBody>
          <a:bodyPr/>
          <a:lstStyle/>
          <a:p>
            <a:r>
              <a:rPr lang="en-US" smtClean="0"/>
              <a:t>BeSD of HPV Vaccine Uptake </a:t>
            </a:r>
            <a:endParaRPr lang="en-US" dirty="0"/>
          </a:p>
        </p:txBody>
      </p:sp>
      <p:sp>
        <p:nvSpPr>
          <p:cNvPr id="9" name="Slide Number Placeholder 8"/>
          <p:cNvSpPr>
            <a:spLocks noGrp="1"/>
          </p:cNvSpPr>
          <p:nvPr>
            <p:ph type="sldNum" sz="quarter" idx="12"/>
          </p:nvPr>
        </p:nvSpPr>
        <p:spPr>
          <a:xfrm>
            <a:off x="10609545" y="6106068"/>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678736" y="6248399"/>
            <a:ext cx="2743200" cy="365125"/>
          </a:xfrm>
        </p:spPr>
        <p:txBody>
          <a:bodyPr/>
          <a:lstStyle/>
          <a:p>
            <a:fld id="{6F02E499-0527-4EB2-97D2-62868EE82745}" type="datetime1">
              <a:rPr lang="en-US" smtClean="0"/>
              <a:t>3/6/2026</a:t>
            </a:fld>
            <a:endParaRPr lang="en-US" dirty="0"/>
          </a:p>
        </p:txBody>
      </p:sp>
      <p:sp>
        <p:nvSpPr>
          <p:cNvPr id="4" name="Footer Placeholder 3"/>
          <p:cNvSpPr>
            <a:spLocks noGrp="1"/>
          </p:cNvSpPr>
          <p:nvPr>
            <p:ph type="ftr" sz="quarter" idx="11"/>
          </p:nvPr>
        </p:nvSpPr>
        <p:spPr>
          <a:xfrm>
            <a:off x="913775" y="6248400"/>
            <a:ext cx="6672887" cy="365125"/>
          </a:xfrm>
        </p:spPr>
        <p:txBody>
          <a:bodyPr/>
          <a:lstStyle/>
          <a:p>
            <a:r>
              <a:rPr lang="en-US" smtClean="0"/>
              <a:t>BeSD of HPV Vaccine Uptake </a:t>
            </a:r>
            <a:endParaRPr lang="en-US" dirty="0"/>
          </a:p>
        </p:txBody>
      </p:sp>
      <p:sp>
        <p:nvSpPr>
          <p:cNvPr id="5" name="Slide Number Placeholder 4"/>
          <p:cNvSpPr>
            <a:spLocks noGrp="1"/>
          </p:cNvSpPr>
          <p:nvPr>
            <p:ph type="sldNum" sz="quarter" idx="12"/>
          </p:nvPr>
        </p:nvSpPr>
        <p:spPr>
          <a:xfrm>
            <a:off x="10664137" y="6249489"/>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7" y="6249490"/>
            <a:ext cx="2743200" cy="365125"/>
          </a:xfrm>
        </p:spPr>
        <p:txBody>
          <a:bodyPr/>
          <a:lstStyle/>
          <a:p>
            <a:fld id="{BE54CAB2-3C08-44C5-A378-968C869959DE}" type="datetime1">
              <a:rPr lang="en-US" smtClean="0"/>
              <a:t>3/6/2026</a:t>
            </a:fld>
            <a:endParaRPr lang="en-US" dirty="0"/>
          </a:p>
        </p:txBody>
      </p:sp>
      <p:sp>
        <p:nvSpPr>
          <p:cNvPr id="3" name="Footer Placeholder 2"/>
          <p:cNvSpPr>
            <a:spLocks noGrp="1"/>
          </p:cNvSpPr>
          <p:nvPr>
            <p:ph type="ftr" sz="quarter" idx="11"/>
          </p:nvPr>
        </p:nvSpPr>
        <p:spPr>
          <a:xfrm>
            <a:off x="913776" y="6248400"/>
            <a:ext cx="6672887" cy="365125"/>
          </a:xfrm>
        </p:spPr>
        <p:txBody>
          <a:bodyPr/>
          <a:lstStyle/>
          <a:p>
            <a:r>
              <a:rPr lang="en-US" smtClean="0"/>
              <a:t>BeSD of HPV Vaccine Uptake </a:t>
            </a:r>
            <a:endParaRPr lang="en-US" dirty="0"/>
          </a:p>
        </p:txBody>
      </p:sp>
      <p:sp>
        <p:nvSpPr>
          <p:cNvPr id="4" name="Slide Number Placeholder 3"/>
          <p:cNvSpPr>
            <a:spLocks noGrp="1"/>
          </p:cNvSpPr>
          <p:nvPr>
            <p:ph type="sldNum" sz="quarter" idx="12"/>
          </p:nvPr>
        </p:nvSpPr>
        <p:spPr>
          <a:xfrm>
            <a:off x="10705080" y="6248399"/>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78736" y="6218830"/>
            <a:ext cx="2743200" cy="365125"/>
          </a:xfrm>
        </p:spPr>
        <p:txBody>
          <a:bodyPr/>
          <a:lstStyle/>
          <a:p>
            <a:fld id="{7134D308-18AD-43D8-A471-7ADA3308B0B7}" type="datetime1">
              <a:rPr lang="en-US" smtClean="0"/>
              <a:t>3/6/2026</a:t>
            </a:fld>
            <a:endParaRPr lang="en-US" dirty="0"/>
          </a:p>
        </p:txBody>
      </p:sp>
      <p:sp>
        <p:nvSpPr>
          <p:cNvPr id="6" name="Footer Placeholder 5"/>
          <p:cNvSpPr>
            <a:spLocks noGrp="1"/>
          </p:cNvSpPr>
          <p:nvPr>
            <p:ph type="ftr" sz="quarter" idx="11"/>
          </p:nvPr>
        </p:nvSpPr>
        <p:spPr>
          <a:xfrm>
            <a:off x="913774" y="6248400"/>
            <a:ext cx="6672887" cy="365125"/>
          </a:xfrm>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a:xfrm>
            <a:off x="10623193" y="6230203"/>
            <a:ext cx="76421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78736" y="6222194"/>
            <a:ext cx="2743200" cy="379863"/>
          </a:xfrm>
        </p:spPr>
        <p:txBody>
          <a:bodyPr/>
          <a:lstStyle/>
          <a:p>
            <a:fld id="{C547B3C0-A657-4E1E-9227-D5DFDD9A15D3}" type="datetime1">
              <a:rPr lang="en-US" smtClean="0"/>
              <a:t>3/6/2026</a:t>
            </a:fld>
            <a:endParaRPr lang="en-US" dirty="0"/>
          </a:p>
        </p:txBody>
      </p:sp>
      <p:sp>
        <p:nvSpPr>
          <p:cNvPr id="6" name="Footer Placeholder 5"/>
          <p:cNvSpPr>
            <a:spLocks noGrp="1"/>
          </p:cNvSpPr>
          <p:nvPr>
            <p:ph type="ftr" sz="quarter" idx="11"/>
          </p:nvPr>
        </p:nvSpPr>
        <p:spPr>
          <a:xfrm>
            <a:off x="913774" y="6222194"/>
            <a:ext cx="6672887" cy="365125"/>
          </a:xfrm>
        </p:spPr>
        <p:txBody>
          <a:bodyPr/>
          <a:lstStyle/>
          <a:p>
            <a:r>
              <a:rPr lang="en-US" smtClean="0"/>
              <a:t>BeSD of HPV Vaccine Uptake </a:t>
            </a:r>
            <a:endParaRPr lang="en-US" dirty="0"/>
          </a:p>
        </p:txBody>
      </p:sp>
      <p:sp>
        <p:nvSpPr>
          <p:cNvPr id="7" name="Slide Number Placeholder 6"/>
          <p:cNvSpPr>
            <a:spLocks noGrp="1"/>
          </p:cNvSpPr>
          <p:nvPr>
            <p:ph type="sldNum" sz="quarter" idx="12"/>
          </p:nvPr>
        </p:nvSpPr>
        <p:spPr>
          <a:xfrm>
            <a:off x="10514011" y="6222193"/>
            <a:ext cx="764215" cy="365125"/>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100000">
              <a:schemeClr val="bg2">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0811" y="6335855"/>
            <a:ext cx="2743200" cy="365125"/>
          </a:xfrm>
          <a:prstGeom prst="rect">
            <a:avLst/>
          </a:prstGeom>
        </p:spPr>
        <p:txBody>
          <a:bodyPr vert="horz" lIns="91440" tIns="45720" rIns="91440" bIns="45720" rtlCol="0" anchor="ctr"/>
          <a:lstStyle>
            <a:lvl1pPr algn="r">
              <a:defRPr sz="1000">
                <a:solidFill>
                  <a:schemeClr val="tx1"/>
                </a:solidFill>
              </a:defRPr>
            </a:lvl1pPr>
          </a:lstStyle>
          <a:p>
            <a:fld id="{A61AE69B-FC48-4EE4-9F15-F026B8706BCB}" type="datetime1">
              <a:rPr lang="en-US" smtClean="0"/>
              <a:t>3/6/2026</a:t>
            </a:fld>
            <a:endParaRPr lang="en-US" dirty="0"/>
          </a:p>
        </p:txBody>
      </p:sp>
      <p:sp>
        <p:nvSpPr>
          <p:cNvPr id="5" name="Footer Placeholder 4"/>
          <p:cNvSpPr>
            <a:spLocks noGrp="1"/>
          </p:cNvSpPr>
          <p:nvPr>
            <p:ph type="ftr" sz="quarter" idx="3"/>
          </p:nvPr>
        </p:nvSpPr>
        <p:spPr>
          <a:xfrm>
            <a:off x="913775" y="6356351"/>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BeSD of HPV Vaccine Uptake </a:t>
            </a:r>
            <a:endParaRPr lang="en-US" dirty="0"/>
          </a:p>
        </p:txBody>
      </p:sp>
      <p:sp>
        <p:nvSpPr>
          <p:cNvPr id="6" name="Slide Number Placeholder 5"/>
          <p:cNvSpPr>
            <a:spLocks noGrp="1"/>
          </p:cNvSpPr>
          <p:nvPr>
            <p:ph type="sldNum" sz="quarter" idx="4"/>
          </p:nvPr>
        </p:nvSpPr>
        <p:spPr>
          <a:xfrm>
            <a:off x="10698160" y="6333580"/>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co.iarc.who.int/today/en/dataviz/pie?mode=cancer&amp;types=0&amp;sexes=2&amp;populations=2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9770" y="796413"/>
            <a:ext cx="10987790" cy="2267956"/>
          </a:xfrm>
          <a:solidFill>
            <a:schemeClr val="bg1"/>
          </a:solidFill>
        </p:spPr>
        <p:txBody>
          <a:bodyPr>
            <a:noAutofit/>
          </a:bodyPr>
          <a:lstStyle/>
          <a:p>
            <a:pPr>
              <a:lnSpc>
                <a:spcPct val="100000"/>
              </a:lnSpc>
            </a:pPr>
            <a:r>
              <a:rPr lang="gez-Ethi-ET" sz="3600" b="1" cap="none" dirty="0" smtClean="0">
                <a:solidFill>
                  <a:srgbClr val="7030A0"/>
                </a:solidFill>
                <a:latin typeface="+mn-lt"/>
                <a:ea typeface="+mn-ea"/>
                <a:cs typeface="+mn-cs"/>
              </a:rPr>
              <a:t>Behavioral, Social and S</a:t>
            </a:r>
            <a:r>
              <a:rPr lang="en-US" sz="3600" b="1" cap="none" dirty="0" smtClean="0">
                <a:solidFill>
                  <a:srgbClr val="7030A0"/>
                </a:solidFill>
                <a:latin typeface="+mn-lt"/>
                <a:ea typeface="+mn-ea"/>
                <a:cs typeface="+mn-cs"/>
              </a:rPr>
              <a:t>t</a:t>
            </a:r>
            <a:r>
              <a:rPr lang="gez-Ethi-ET" sz="3600" b="1" cap="none" dirty="0" smtClean="0">
                <a:solidFill>
                  <a:srgbClr val="7030A0"/>
                </a:solidFill>
                <a:latin typeface="+mn-lt"/>
                <a:ea typeface="+mn-ea"/>
                <a:cs typeface="+mn-cs"/>
              </a:rPr>
              <a:t>ructural </a:t>
            </a:r>
            <a:r>
              <a:rPr lang="en-US" sz="3600" b="1" cap="none" dirty="0" smtClean="0">
                <a:solidFill>
                  <a:srgbClr val="7030A0"/>
                </a:solidFill>
                <a:latin typeface="+mn-lt"/>
                <a:ea typeface="+mn-ea"/>
                <a:cs typeface="+mn-cs"/>
              </a:rPr>
              <a:t>Drivers </a:t>
            </a:r>
            <a:r>
              <a:rPr lang="en-US" sz="3600" b="1" cap="none" dirty="0">
                <a:solidFill>
                  <a:srgbClr val="7030A0"/>
                </a:solidFill>
                <a:latin typeface="+mn-lt"/>
                <a:ea typeface="+mn-ea"/>
                <a:cs typeface="+mn-cs"/>
              </a:rPr>
              <a:t>of HPV Vaccine Uptake and Parental Confidence Among Out-of-School Adolescent Girls in Ethiopia</a:t>
            </a:r>
            <a:r>
              <a:rPr lang="en-US" sz="3200" b="1" cap="none" dirty="0" smtClean="0">
                <a:solidFill>
                  <a:srgbClr val="7030A0"/>
                </a:solidFill>
                <a:latin typeface="+mn-lt"/>
                <a:ea typeface="+mn-ea"/>
                <a:cs typeface="+mn-cs"/>
              </a:rPr>
              <a:t/>
            </a:r>
            <a:br>
              <a:rPr lang="en-US" sz="3200" b="1" cap="none" dirty="0" smtClean="0">
                <a:solidFill>
                  <a:srgbClr val="7030A0"/>
                </a:solidFill>
                <a:latin typeface="+mn-lt"/>
                <a:ea typeface="+mn-ea"/>
                <a:cs typeface="+mn-cs"/>
              </a:rPr>
            </a:br>
            <a:r>
              <a:rPr lang="en-US" sz="2400" b="1" cap="none" dirty="0"/>
              <a:t>Findings from Afar, </a:t>
            </a:r>
            <a:r>
              <a:rPr lang="en-US" sz="2400" b="1" cap="none" dirty="0" err="1"/>
              <a:t>Benishangul-Gumuz</a:t>
            </a:r>
            <a:r>
              <a:rPr lang="en-US" sz="2400" b="1" cap="none" dirty="0"/>
              <a:t>, </a:t>
            </a:r>
            <a:r>
              <a:rPr lang="en-US" sz="2400" b="1" cap="none" dirty="0" err="1"/>
              <a:t>Gambella</a:t>
            </a:r>
            <a:r>
              <a:rPr lang="en-US" sz="2400" b="1" cap="none" dirty="0"/>
              <a:t>, and Somali </a:t>
            </a:r>
            <a:r>
              <a:rPr lang="en-US" sz="2400" b="1" cap="none" dirty="0" smtClean="0"/>
              <a:t>Regions</a:t>
            </a:r>
            <a:endParaRPr lang="en-US" sz="2400" b="1" cap="none" dirty="0">
              <a:solidFill>
                <a:srgbClr val="7030A0"/>
              </a:solidFill>
              <a:latin typeface="+mn-lt"/>
              <a:ea typeface="+mn-ea"/>
              <a:cs typeface="+mn-cs"/>
            </a:endParaRPr>
          </a:p>
        </p:txBody>
      </p:sp>
      <p:pic>
        <p:nvPicPr>
          <p:cNvPr id="4" name="Picture 3" descr="C:\Users\hp\OneDrive - sphmmc.edu.et\Desktop\EHEPA-Project Officer\Seminar Presentation\GNew-EHEPA-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67700"/>
            <a:ext cx="1632221" cy="1603948"/>
          </a:xfrm>
          <a:prstGeom prst="rect">
            <a:avLst/>
          </a:prstGeom>
          <a:noFill/>
          <a:ln>
            <a:noFill/>
          </a:ln>
        </p:spPr>
      </p:pic>
      <p:sp>
        <p:nvSpPr>
          <p:cNvPr id="5" name="TextBox 4"/>
          <p:cNvSpPr txBox="1"/>
          <p:nvPr/>
        </p:nvSpPr>
        <p:spPr>
          <a:xfrm flipH="1">
            <a:off x="4347147" y="5798958"/>
            <a:ext cx="5651292" cy="707886"/>
          </a:xfrm>
          <a:prstGeom prst="rect">
            <a:avLst/>
          </a:prstGeom>
          <a:solidFill>
            <a:schemeClr val="tx2">
              <a:lumMod val="20000"/>
              <a:lumOff val="80000"/>
            </a:schemeClr>
          </a:solidFill>
        </p:spPr>
        <p:txBody>
          <a:bodyPr wrap="square" rtlCol="0">
            <a:spAutoFit/>
          </a:bodyPr>
          <a:lstStyle/>
          <a:p>
            <a:pPr algn="ctr"/>
            <a:r>
              <a:rPr lang="gez-Ethi-ET" sz="2000" dirty="0" smtClean="0"/>
              <a:t>06</a:t>
            </a:r>
            <a:r>
              <a:rPr lang="en-US" sz="2000" dirty="0" smtClean="0"/>
              <a:t> </a:t>
            </a:r>
            <a:r>
              <a:rPr lang="gez-Ethi-ET" sz="2000" dirty="0" smtClean="0"/>
              <a:t>March</a:t>
            </a:r>
            <a:r>
              <a:rPr lang="en-US" sz="2000" dirty="0" smtClean="0"/>
              <a:t> 202</a:t>
            </a:r>
            <a:r>
              <a:rPr lang="gez-Ethi-ET" sz="2000" dirty="0" smtClean="0"/>
              <a:t>6</a:t>
            </a:r>
            <a:endParaRPr lang="en-US" sz="2000" dirty="0" smtClean="0"/>
          </a:p>
          <a:p>
            <a:pPr algn="ctr"/>
            <a:r>
              <a:rPr lang="en-US" sz="2000" dirty="0" smtClean="0"/>
              <a:t>Addis Ababa, Ethiopia</a:t>
            </a:r>
            <a:endParaRPr lang="en-US" sz="2000" dirty="0"/>
          </a:p>
        </p:txBody>
      </p:sp>
      <p:sp>
        <p:nvSpPr>
          <p:cNvPr id="8" name="Google Shape;1309;g3225a055701_2_0">
            <a:extLst>
              <a:ext uri="{FF2B5EF4-FFF2-40B4-BE49-F238E27FC236}">
                <a16:creationId xmlns:a16="http://schemas.microsoft.com/office/drawing/2014/main" id="{997B9DD1-2B86-EA20-F2D9-6500C2288902}"/>
              </a:ext>
            </a:extLst>
          </p:cNvPr>
          <p:cNvSpPr txBox="1"/>
          <p:nvPr/>
        </p:nvSpPr>
        <p:spPr>
          <a:xfrm>
            <a:off x="4347148" y="4012709"/>
            <a:ext cx="5651291" cy="972246"/>
          </a:xfrm>
          <a:prstGeom prst="rect">
            <a:avLst/>
          </a:prstGeom>
          <a:solidFill>
            <a:schemeClr val="bg2">
              <a:lumMod val="20000"/>
              <a:lumOff val="80000"/>
            </a:schemeClr>
          </a:solidFill>
          <a:ln>
            <a:noFill/>
          </a:ln>
        </p:spPr>
        <p:txBody>
          <a:bodyPr spcFirstLastPara="1" wrap="square" lIns="91425" tIns="91425" rIns="91425" bIns="91425" anchor="t" anchorCtr="0">
            <a:noAutofit/>
          </a:bodyPr>
          <a:lstStyle/>
          <a:p>
            <a:pPr algn="ctr" defTabSz="914400"/>
            <a:r>
              <a:rPr lang="gez-Ethi-ET" sz="2000" b="1" dirty="0" smtClean="0">
                <a:solidFill>
                  <a:srgbClr val="003E78"/>
                </a:solidFill>
                <a:ea typeface="Poppins Medium"/>
                <a:cs typeface="Poppins Medium"/>
                <a:sym typeface="Poppins Medium"/>
              </a:rPr>
              <a:t>Presenter:</a:t>
            </a:r>
            <a:r>
              <a:rPr lang="en-US" sz="2000" b="1" dirty="0" smtClean="0">
                <a:solidFill>
                  <a:srgbClr val="003E78"/>
                </a:solidFill>
                <a:ea typeface="Poppins Medium"/>
                <a:cs typeface="Poppins Medium"/>
                <a:sym typeface="Poppins Medium"/>
              </a:rPr>
              <a:t> </a:t>
            </a:r>
            <a:r>
              <a:rPr lang="gez-Ethi-ET" sz="2000" b="1" dirty="0" smtClean="0">
                <a:solidFill>
                  <a:srgbClr val="003E78"/>
                </a:solidFill>
                <a:ea typeface="Poppins Medium"/>
                <a:cs typeface="Poppins Medium"/>
                <a:sym typeface="Poppins Medium"/>
              </a:rPr>
              <a:t>Takele Gezahegn (MPH, Assistant Prof.)</a:t>
            </a:r>
            <a:endParaRPr lang="en-US" sz="2000" b="1" dirty="0">
              <a:solidFill>
                <a:srgbClr val="003E78"/>
              </a:solidFill>
              <a:ea typeface="Poppins Medium"/>
              <a:cs typeface="Poppins Medium"/>
              <a:sym typeface="Poppins Medium"/>
            </a:endParaRPr>
          </a:p>
          <a:p>
            <a:pPr algn="ctr" defTabSz="914400"/>
            <a:r>
              <a:rPr lang="gez-Ethi-ET" sz="2000" b="1" dirty="0" smtClean="0">
                <a:solidFill>
                  <a:srgbClr val="003E78"/>
                </a:solidFill>
                <a:ea typeface="Poppins Medium"/>
                <a:cs typeface="Poppins Medium"/>
                <a:sym typeface="Poppins Medium"/>
              </a:rPr>
              <a:t>Project</a:t>
            </a:r>
            <a:r>
              <a:rPr lang="en-US" sz="2000" b="1" dirty="0" smtClean="0">
                <a:solidFill>
                  <a:srgbClr val="003E78"/>
                </a:solidFill>
                <a:ea typeface="Poppins Medium"/>
                <a:cs typeface="Poppins Medium"/>
                <a:sym typeface="Poppins Medium"/>
              </a:rPr>
              <a:t> officer </a:t>
            </a:r>
            <a:r>
              <a:rPr lang="en-US" sz="2000" b="1" dirty="0">
                <a:solidFill>
                  <a:srgbClr val="003E78"/>
                </a:solidFill>
                <a:ea typeface="Poppins Medium"/>
                <a:cs typeface="Poppins Medium"/>
                <a:sym typeface="Poppins Medium"/>
              </a:rPr>
              <a:t>at </a:t>
            </a:r>
            <a:r>
              <a:rPr lang="gez-Ethi-ET" sz="2000" b="1" dirty="0" smtClean="0">
                <a:solidFill>
                  <a:srgbClr val="003E78"/>
                </a:solidFill>
                <a:ea typeface="Poppins Medium"/>
                <a:cs typeface="Poppins Medium"/>
                <a:sym typeface="Poppins Medium"/>
              </a:rPr>
              <a:t>EHEPA</a:t>
            </a:r>
            <a:endParaRPr sz="2000" b="1" dirty="0">
              <a:solidFill>
                <a:srgbClr val="003E78"/>
              </a:solidFill>
              <a:ea typeface="Poppins Medium"/>
              <a:cs typeface="Poppins Medium"/>
              <a:sym typeface="Poppins Medium"/>
            </a:endParaRPr>
          </a:p>
        </p:txBody>
      </p:sp>
    </p:spTree>
    <p:extLst>
      <p:ext uri="{BB962C8B-B14F-4D97-AF65-F5344CB8AC3E}">
        <p14:creationId xmlns:p14="http://schemas.microsoft.com/office/powerpoint/2010/main" val="2411475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1752" y="126293"/>
            <a:ext cx="6626166" cy="560777"/>
          </a:xfrm>
          <a:solidFill>
            <a:schemeClr val="bg1"/>
          </a:solidFill>
        </p:spPr>
        <p:txBody>
          <a:bodyPr>
            <a:normAutofit/>
          </a:bodyPr>
          <a:lstStyle/>
          <a:p>
            <a:r>
              <a:rPr lang="en-US" sz="2800" b="1" cap="none" dirty="0" smtClean="0">
                <a:effectLst>
                  <a:outerShdw blurRad="38100" dist="38100" dir="2700000" algn="tl">
                    <a:srgbClr val="000000">
                      <a:alpha val="43137"/>
                    </a:srgbClr>
                  </a:outerShdw>
                </a:effectLst>
              </a:rPr>
              <a:t>#08</a:t>
            </a:r>
            <a:r>
              <a:rPr lang="gez-Ethi-ET" sz="2800" b="1" cap="none" dirty="0" smtClean="0">
                <a:effectLst>
                  <a:outerShdw blurRad="38100" dist="38100" dir="2700000" algn="tl">
                    <a:srgbClr val="000000">
                      <a:alpha val="43137"/>
                    </a:srgbClr>
                  </a:outerShdw>
                </a:effectLst>
              </a:rPr>
              <a:t> </a:t>
            </a:r>
            <a:r>
              <a:rPr lang="en-US" sz="2800" b="1" cap="none" dirty="0" smtClean="0">
                <a:effectLst>
                  <a:outerShdw blurRad="38100" dist="38100" dir="2700000" algn="tl">
                    <a:srgbClr val="000000">
                      <a:alpha val="43137"/>
                    </a:srgbClr>
                  </a:outerShdw>
                </a:effectLst>
              </a:rPr>
              <a:t>Selected Zones</a:t>
            </a:r>
            <a:endParaRPr lang="en-US" sz="28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grpSp>
        <p:nvGrpSpPr>
          <p:cNvPr id="28" name="Group 27"/>
          <p:cNvGrpSpPr/>
          <p:nvPr/>
        </p:nvGrpSpPr>
        <p:grpSpPr>
          <a:xfrm>
            <a:off x="4552737" y="751159"/>
            <a:ext cx="7555181" cy="5930629"/>
            <a:chOff x="4544576" y="701305"/>
            <a:chExt cx="7401851" cy="5930629"/>
          </a:xfrm>
        </p:grpSpPr>
        <p:sp>
          <p:nvSpPr>
            <p:cNvPr id="9" name="Rectangle 8"/>
            <p:cNvSpPr/>
            <p:nvPr/>
          </p:nvSpPr>
          <p:spPr>
            <a:xfrm>
              <a:off x="4939081" y="6293380"/>
              <a:ext cx="6525038" cy="338554"/>
            </a:xfrm>
            <a:prstGeom prst="rect">
              <a:avLst/>
            </a:prstGeom>
            <a:solidFill>
              <a:schemeClr val="bg1"/>
            </a:solidFill>
          </p:spPr>
          <p:txBody>
            <a:bodyPr wrap="square">
              <a:spAutoFit/>
            </a:bodyPr>
            <a:lstStyle/>
            <a:p>
              <a:r>
                <a:rPr lang="en-US" sz="1600" dirty="0"/>
                <a:t>https://en.wikipedia.org/wiki/Regions_of_Ethiopia</a:t>
              </a:r>
            </a:p>
          </p:txBody>
        </p:sp>
        <p:grpSp>
          <p:nvGrpSpPr>
            <p:cNvPr id="4" name="Group 3"/>
            <p:cNvGrpSpPr/>
            <p:nvPr/>
          </p:nvGrpSpPr>
          <p:grpSpPr>
            <a:xfrm>
              <a:off x="4544576" y="701305"/>
              <a:ext cx="7401851" cy="5577840"/>
              <a:chOff x="3125577" y="108709"/>
              <a:chExt cx="8808227" cy="676656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039" y="108709"/>
                <a:ext cx="8338765" cy="6766560"/>
              </a:xfrm>
              <a:prstGeom prst="rect">
                <a:avLst/>
              </a:prstGeom>
            </p:spPr>
          </p:pic>
          <p:cxnSp>
            <p:nvCxnSpPr>
              <p:cNvPr id="10" name="Straight Arrow Connector 9"/>
              <p:cNvCxnSpPr/>
              <p:nvPr/>
            </p:nvCxnSpPr>
            <p:spPr>
              <a:xfrm>
                <a:off x="4208672" y="1610459"/>
                <a:ext cx="992894" cy="705037"/>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flipV="1">
                <a:off x="3903343" y="4268546"/>
                <a:ext cx="470650" cy="50926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a:stCxn id="34" idx="0"/>
              </p:cNvCxnSpPr>
              <p:nvPr/>
            </p:nvCxnSpPr>
            <p:spPr>
              <a:xfrm flipV="1">
                <a:off x="3125577" y="3955202"/>
                <a:ext cx="918241" cy="753580"/>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p:nvPr/>
            </p:nvCxnSpPr>
            <p:spPr>
              <a:xfrm flipH="1" flipV="1">
                <a:off x="9512709" y="5338609"/>
                <a:ext cx="859571" cy="779391"/>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p:nvCxnSpPr>
            <p:spPr>
              <a:xfrm flipH="1" flipV="1">
                <a:off x="10135889" y="4918433"/>
                <a:ext cx="603349" cy="63090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p:nvPr/>
            </p:nvCxnSpPr>
            <p:spPr>
              <a:xfrm flipH="1" flipV="1">
                <a:off x="11029551" y="4536049"/>
                <a:ext cx="250250" cy="987833"/>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flipH="1">
                <a:off x="8041679" y="373178"/>
                <a:ext cx="355336" cy="584554"/>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sp>
        <p:nvSpPr>
          <p:cNvPr id="29" name="Title 1"/>
          <p:cNvSpPr txBox="1">
            <a:spLocks/>
          </p:cNvSpPr>
          <p:nvPr/>
        </p:nvSpPr>
        <p:spPr>
          <a:xfrm>
            <a:off x="228778" y="37952"/>
            <a:ext cx="5252974" cy="669475"/>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lnSpc>
                <a:spcPct val="110000"/>
              </a:lnSpc>
            </a:pPr>
            <a:r>
              <a:rPr lang="en-US" sz="4000" b="1" cap="none" dirty="0" smtClean="0">
                <a:effectLst>
                  <a:outerShdw blurRad="38100" dist="38100" dir="2700000" algn="tl">
                    <a:srgbClr val="000000">
                      <a:alpha val="43137"/>
                    </a:srgbClr>
                  </a:outerShdw>
                </a:effectLst>
              </a:rPr>
              <a:t>Methods</a:t>
            </a:r>
            <a:endParaRPr lang="en-US" sz="4000" b="1" cap="none" dirty="0">
              <a:effectLst>
                <a:outerShdw blurRad="38100" dist="38100" dir="2700000" algn="tl">
                  <a:srgbClr val="000000">
                    <a:alpha val="43137"/>
                  </a:srgbClr>
                </a:outerShdw>
              </a:effectLst>
            </a:endParaRPr>
          </a:p>
        </p:txBody>
      </p:sp>
      <p:sp>
        <p:nvSpPr>
          <p:cNvPr id="30" name="Content Placeholder 2"/>
          <p:cNvSpPr>
            <a:spLocks noGrp="1"/>
          </p:cNvSpPr>
          <p:nvPr>
            <p:ph sz="quarter" idx="13"/>
          </p:nvPr>
        </p:nvSpPr>
        <p:spPr>
          <a:xfrm>
            <a:off x="228778" y="969167"/>
            <a:ext cx="3323404" cy="4735597"/>
          </a:xfrm>
          <a:solidFill>
            <a:schemeClr val="bg1"/>
          </a:solidFill>
        </p:spPr>
        <p:txBody>
          <a:bodyPr>
            <a:noAutofit/>
          </a:bodyPr>
          <a:lstStyle/>
          <a:p>
            <a:pPr marL="0" indent="0">
              <a:lnSpc>
                <a:spcPct val="100000"/>
              </a:lnSpc>
              <a:buNone/>
            </a:pPr>
            <a:r>
              <a:rPr lang="gez-Ethi-ET" sz="2400" b="1" cap="none" dirty="0" smtClean="0"/>
              <a:t>Study</a:t>
            </a:r>
            <a:r>
              <a:rPr lang="en-US" sz="2400" b="1" cap="none" dirty="0" smtClean="0"/>
              <a:t> </a:t>
            </a:r>
            <a:r>
              <a:rPr lang="en-US" sz="2400" b="1" cap="none" dirty="0"/>
              <a:t>areas: </a:t>
            </a:r>
            <a:r>
              <a:rPr lang="gez-Ethi-ET" sz="2400" cap="none" dirty="0" smtClean="0"/>
              <a:t>was </a:t>
            </a:r>
            <a:r>
              <a:rPr lang="en-US" sz="2400" cap="none" dirty="0" smtClean="0"/>
              <a:t>conducted in 4 regions</a:t>
            </a:r>
            <a:endParaRPr lang="gez-Ethi-ET" sz="2400" cap="none" dirty="0" smtClean="0"/>
          </a:p>
          <a:p>
            <a:pPr marL="0" indent="0">
              <a:lnSpc>
                <a:spcPct val="100000"/>
              </a:lnSpc>
              <a:buNone/>
            </a:pPr>
            <a:r>
              <a:rPr lang="en-US" sz="2400" b="1" cap="none" dirty="0"/>
              <a:t>Note:</a:t>
            </a:r>
            <a:r>
              <a:rPr lang="en-US" sz="2400" cap="none" dirty="0"/>
              <a:t> underserved, hard-to-reach populations</a:t>
            </a:r>
            <a:endParaRPr lang="gez-Ethi-ET" sz="2400" cap="none" dirty="0" smtClean="0"/>
          </a:p>
          <a:p>
            <a:pPr marL="0" lvl="0" indent="0">
              <a:buClr>
                <a:prstClr val="black"/>
              </a:buClr>
              <a:buNone/>
            </a:pPr>
            <a:r>
              <a:rPr lang="en-US" sz="2400" b="1" cap="none" dirty="0" smtClean="0"/>
              <a:t>Design</a:t>
            </a:r>
            <a:r>
              <a:rPr lang="en-US" sz="2400" b="1" cap="none" dirty="0"/>
              <a:t>:</a:t>
            </a:r>
            <a:r>
              <a:rPr lang="en-US" sz="2400" cap="none" dirty="0"/>
              <a:t> Community-based cross-sectional </a:t>
            </a:r>
            <a:r>
              <a:rPr lang="en-US" sz="2400" cap="none" dirty="0" smtClean="0"/>
              <a:t>study</a:t>
            </a:r>
            <a:r>
              <a:rPr lang="gez-Ethi-ET" sz="2400" cap="none" dirty="0" smtClean="0"/>
              <a:t> </a:t>
            </a:r>
            <a:r>
              <a:rPr lang="en-US" cap="none" dirty="0">
                <a:solidFill>
                  <a:prstClr val="black"/>
                </a:solidFill>
              </a:rPr>
              <a:t>using </a:t>
            </a:r>
            <a:r>
              <a:rPr lang="en-US" cap="none" dirty="0" smtClean="0">
                <a:solidFill>
                  <a:prstClr val="black"/>
                </a:solidFill>
              </a:rPr>
              <a:t>WHO </a:t>
            </a:r>
            <a:r>
              <a:rPr lang="en-US" b="1" cap="none" dirty="0" err="1">
                <a:solidFill>
                  <a:srgbClr val="00B0F0"/>
                </a:solidFill>
                <a:effectLst>
                  <a:outerShdw blurRad="38100" dist="38100" dir="2700000" algn="tl">
                    <a:srgbClr val="000000">
                      <a:alpha val="43137"/>
                    </a:srgbClr>
                  </a:outerShdw>
                </a:effectLst>
              </a:rPr>
              <a:t>BeSD</a:t>
            </a:r>
            <a:r>
              <a:rPr lang="en-US" b="1" cap="none" dirty="0">
                <a:solidFill>
                  <a:srgbClr val="00B0F0"/>
                </a:solidFill>
                <a:effectLst>
                  <a:outerShdw blurRad="38100" dist="38100" dir="2700000" algn="tl">
                    <a:srgbClr val="000000">
                      <a:alpha val="43137"/>
                    </a:srgbClr>
                  </a:outerShdw>
                </a:effectLst>
              </a:rPr>
              <a:t> framework</a:t>
            </a:r>
          </a:p>
          <a:p>
            <a:pPr marL="0" indent="0">
              <a:lnSpc>
                <a:spcPct val="100000"/>
              </a:lnSpc>
              <a:buNone/>
            </a:pPr>
            <a:r>
              <a:rPr lang="en-US" sz="2400" b="1" cap="none" dirty="0" smtClean="0"/>
              <a:t>Period</a:t>
            </a:r>
            <a:r>
              <a:rPr lang="en-US" sz="2400" cap="none" dirty="0"/>
              <a:t>: August 14–31, 2025 </a:t>
            </a:r>
            <a:endParaRPr lang="en-US" sz="2400" cap="none" dirty="0" smtClean="0"/>
          </a:p>
        </p:txBody>
      </p:sp>
      <p:pic>
        <p:nvPicPr>
          <p:cNvPr id="32" name="Picture 31"/>
          <p:cNvPicPr>
            <a:picLocks noChangeAspect="1"/>
          </p:cNvPicPr>
          <p:nvPr/>
        </p:nvPicPr>
        <p:blipFill>
          <a:blip r:embed="rId4"/>
          <a:stretch>
            <a:fillRect/>
          </a:stretch>
        </p:blipFill>
        <p:spPr>
          <a:xfrm>
            <a:off x="9074267" y="643562"/>
            <a:ext cx="1257088" cy="1399324"/>
          </a:xfrm>
          <a:prstGeom prst="rect">
            <a:avLst/>
          </a:prstGeom>
        </p:spPr>
      </p:pic>
      <p:pic>
        <p:nvPicPr>
          <p:cNvPr id="33" name="Picture 32"/>
          <p:cNvPicPr>
            <a:picLocks noChangeAspect="1"/>
          </p:cNvPicPr>
          <p:nvPr/>
        </p:nvPicPr>
        <p:blipFill>
          <a:blip r:embed="rId5"/>
          <a:stretch>
            <a:fillRect/>
          </a:stretch>
        </p:blipFill>
        <p:spPr>
          <a:xfrm>
            <a:off x="4148679" y="724133"/>
            <a:ext cx="1333073" cy="1577332"/>
          </a:xfrm>
          <a:prstGeom prst="rect">
            <a:avLst/>
          </a:prstGeom>
        </p:spPr>
      </p:pic>
      <p:pic>
        <p:nvPicPr>
          <p:cNvPr id="34" name="Picture 33"/>
          <p:cNvPicPr>
            <a:picLocks noChangeAspect="1"/>
          </p:cNvPicPr>
          <p:nvPr/>
        </p:nvPicPr>
        <p:blipFill>
          <a:blip r:embed="rId6"/>
          <a:stretch>
            <a:fillRect/>
          </a:stretch>
        </p:blipFill>
        <p:spPr>
          <a:xfrm>
            <a:off x="3866936" y="4543111"/>
            <a:ext cx="1371600" cy="1509173"/>
          </a:xfrm>
          <a:prstGeom prst="rect">
            <a:avLst/>
          </a:prstGeom>
        </p:spPr>
      </p:pic>
      <p:pic>
        <p:nvPicPr>
          <p:cNvPr id="46" name="Picture 45"/>
          <p:cNvPicPr>
            <a:picLocks noChangeAspect="1"/>
          </p:cNvPicPr>
          <p:nvPr/>
        </p:nvPicPr>
        <p:blipFill>
          <a:blip r:embed="rId7"/>
          <a:stretch>
            <a:fillRect/>
          </a:stretch>
        </p:blipFill>
        <p:spPr>
          <a:xfrm>
            <a:off x="10768535" y="5222136"/>
            <a:ext cx="1339383" cy="1527221"/>
          </a:xfrm>
          <a:prstGeom prst="rect">
            <a:avLst/>
          </a:prstGeom>
        </p:spPr>
      </p:pic>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125437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8491" y="996287"/>
            <a:ext cx="6619164" cy="4531056"/>
          </a:xfrm>
          <a:solidFill>
            <a:schemeClr val="bg1"/>
          </a:solidFill>
        </p:spPr>
        <p:txBody>
          <a:bodyPr>
            <a:noAutofit/>
          </a:bodyPr>
          <a:lstStyle/>
          <a:p>
            <a:pPr marL="0" indent="0">
              <a:buNone/>
            </a:pPr>
            <a:r>
              <a:rPr lang="gez-Ethi-ET" sz="2400" b="1" cap="none" dirty="0" smtClean="0"/>
              <a:t>Source</a:t>
            </a:r>
            <a:r>
              <a:rPr lang="en-US" sz="2400" b="1" cap="none" dirty="0" smtClean="0"/>
              <a:t> population: </a:t>
            </a:r>
            <a:r>
              <a:rPr lang="en-US" cap="none" dirty="0" smtClean="0"/>
              <a:t>All OOS</a:t>
            </a:r>
            <a:r>
              <a:rPr lang="gez-Ethi-ET" cap="none" dirty="0" smtClean="0"/>
              <a:t>A</a:t>
            </a:r>
            <a:r>
              <a:rPr lang="en-US" cap="none" dirty="0" err="1" smtClean="0"/>
              <a:t>Gs</a:t>
            </a:r>
            <a:r>
              <a:rPr lang="en-US" cap="none" dirty="0" smtClean="0"/>
              <a:t> </a:t>
            </a:r>
            <a:r>
              <a:rPr lang="en-US" cap="none" dirty="0"/>
              <a:t>aged 9 to14 years in the target </a:t>
            </a:r>
            <a:r>
              <a:rPr lang="en-US" cap="none" dirty="0" smtClean="0"/>
              <a:t>regions </a:t>
            </a:r>
            <a:endParaRPr lang="en-US" cap="none" dirty="0"/>
          </a:p>
          <a:p>
            <a:pPr marL="0" indent="0">
              <a:buNone/>
            </a:pPr>
            <a:r>
              <a:rPr lang="gez-Ethi-ET" sz="2400" b="1" cap="none" dirty="0" smtClean="0"/>
              <a:t>Study</a:t>
            </a:r>
            <a:r>
              <a:rPr lang="en-US" sz="2400" b="1" cap="none" dirty="0" smtClean="0"/>
              <a:t> population: </a:t>
            </a:r>
            <a:r>
              <a:rPr lang="en-US" cap="none" dirty="0" smtClean="0"/>
              <a:t>Randomly selected OOS</a:t>
            </a:r>
            <a:r>
              <a:rPr lang="gez-Ethi-ET" cap="none" dirty="0" smtClean="0"/>
              <a:t>A</a:t>
            </a:r>
            <a:r>
              <a:rPr lang="en-US" cap="none" dirty="0" err="1" smtClean="0"/>
              <a:t>Gs</a:t>
            </a:r>
            <a:r>
              <a:rPr lang="en-US" cap="none" dirty="0" smtClean="0"/>
              <a:t> aged 9 to14 years and their</a:t>
            </a:r>
            <a:r>
              <a:rPr lang="gez-Ethi-ET" cap="none" dirty="0" smtClean="0"/>
              <a:t> </a:t>
            </a:r>
            <a:r>
              <a:rPr lang="en-US" cap="none" dirty="0" smtClean="0"/>
              <a:t>parents/caregivers</a:t>
            </a:r>
          </a:p>
          <a:p>
            <a:pPr marL="0" indent="0">
              <a:buNone/>
            </a:pPr>
            <a:r>
              <a:rPr lang="gez-Ethi-ET" sz="2400" b="1" cap="none" dirty="0" smtClean="0"/>
              <a:t>Inclusion</a:t>
            </a:r>
            <a:r>
              <a:rPr lang="en-US" sz="2400" b="1" i="1" cap="none" dirty="0" smtClean="0"/>
              <a:t> </a:t>
            </a:r>
            <a:r>
              <a:rPr lang="en-US" sz="2400" b="1" cap="none" dirty="0" smtClean="0"/>
              <a:t>criteria</a:t>
            </a:r>
          </a:p>
          <a:p>
            <a:pPr lvl="0">
              <a:lnSpc>
                <a:spcPct val="100000"/>
              </a:lnSpc>
            </a:pPr>
            <a:r>
              <a:rPr lang="en-US" cap="none" dirty="0" smtClean="0"/>
              <a:t>OOS</a:t>
            </a:r>
            <a:r>
              <a:rPr lang="gez-Ethi-ET" cap="none" dirty="0" smtClean="0"/>
              <a:t>A</a:t>
            </a:r>
            <a:r>
              <a:rPr lang="en-US" cap="none" dirty="0" err="1" smtClean="0"/>
              <a:t>Gs</a:t>
            </a:r>
            <a:r>
              <a:rPr lang="en-US" cap="none" dirty="0" smtClean="0"/>
              <a:t> aged 9 to14 years old and their parents/caregivers </a:t>
            </a:r>
            <a:r>
              <a:rPr lang="gez-Ethi-ET" cap="none" dirty="0" smtClean="0"/>
              <a:t> </a:t>
            </a:r>
          </a:p>
          <a:p>
            <a:pPr lvl="0">
              <a:lnSpc>
                <a:spcPct val="100000"/>
              </a:lnSpc>
            </a:pPr>
            <a:r>
              <a:rPr lang="en-US" cap="none" dirty="0" smtClean="0"/>
              <a:t>Those who are willing to participate in interviews</a:t>
            </a:r>
          </a:p>
          <a:p>
            <a:pPr lvl="0">
              <a:lnSpc>
                <a:spcPct val="100000"/>
              </a:lnSpc>
            </a:pPr>
            <a:r>
              <a:rPr lang="en-US" cap="none" dirty="0" smtClean="0"/>
              <a:t>Residents in the target geographical regions at least for 6 months</a:t>
            </a:r>
            <a:r>
              <a:rPr lang="gez-Ethi-ET" cap="none" dirty="0" smtClean="0"/>
              <a:t> were included.</a:t>
            </a:r>
            <a:endParaRPr lang="en-US" cap="none" dirty="0" smtClean="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Footer Placeholder 6"/>
          <p:cNvSpPr>
            <a:spLocks noGrp="1"/>
          </p:cNvSpPr>
          <p:nvPr>
            <p:ph type="ftr" sz="quarter" idx="11"/>
          </p:nvPr>
        </p:nvSpPr>
        <p:spPr>
          <a:xfrm>
            <a:off x="368490" y="6405939"/>
            <a:ext cx="6672887" cy="365125"/>
          </a:xfrm>
        </p:spPr>
        <p:txBody>
          <a:bodyPr/>
          <a:lstStyle/>
          <a:p>
            <a:r>
              <a:rPr lang="en-US" smtClean="0"/>
              <a:t>BeSD of HPV Vaccine Uptake </a:t>
            </a:r>
            <a:endParaRPr lang="en-US" dirty="0"/>
          </a:p>
        </p:txBody>
      </p:sp>
      <p:sp>
        <p:nvSpPr>
          <p:cNvPr id="8" name="Title 1"/>
          <p:cNvSpPr txBox="1">
            <a:spLocks/>
          </p:cNvSpPr>
          <p:nvPr/>
        </p:nvSpPr>
        <p:spPr>
          <a:xfrm>
            <a:off x="368490" y="63996"/>
            <a:ext cx="11501320" cy="772772"/>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3200" b="1" cap="none" dirty="0">
                <a:effectLst>
                  <a:outerShdw blurRad="38100" dist="38100" dir="2700000" algn="tl">
                    <a:srgbClr val="000000">
                      <a:alpha val="43137"/>
                    </a:srgbClr>
                  </a:outerShdw>
                </a:effectLst>
              </a:rPr>
              <a:t>T</a:t>
            </a:r>
            <a:r>
              <a:rPr lang="en-US" sz="3200" b="1" cap="none" dirty="0" smtClean="0">
                <a:effectLst>
                  <a:outerShdw blurRad="38100" dist="38100" dir="2700000" algn="tl">
                    <a:srgbClr val="000000">
                      <a:alpha val="43137"/>
                    </a:srgbClr>
                  </a:outerShdw>
                </a:effectLst>
              </a:rPr>
              <a:t>arget Population &amp; Sampling </a:t>
            </a:r>
            <a:r>
              <a:rPr lang="en-US" sz="3200" b="1" cap="none" dirty="0">
                <a:effectLst>
                  <a:outerShdw blurRad="38100" dist="38100" dir="2700000" algn="tl">
                    <a:srgbClr val="000000">
                      <a:alpha val="43137"/>
                    </a:srgbClr>
                  </a:outerShdw>
                </a:effectLst>
              </a:rPr>
              <a:t>C</a:t>
            </a:r>
            <a:r>
              <a:rPr lang="en-US" sz="3200" b="1" cap="none" dirty="0" smtClean="0">
                <a:effectLst>
                  <a:outerShdw blurRad="38100" dist="38100" dir="2700000" algn="tl">
                    <a:srgbClr val="000000">
                      <a:alpha val="43137"/>
                    </a:srgbClr>
                  </a:outerShdw>
                </a:effectLst>
              </a:rPr>
              <a:t>riteria </a:t>
            </a:r>
            <a:endParaRPr lang="en-US" sz="3200" b="1" cap="none" dirty="0">
              <a:effectLst>
                <a:outerShdw blurRad="38100" dist="38100" dir="2700000" algn="tl">
                  <a:srgbClr val="000000">
                    <a:alpha val="43137"/>
                  </a:srgbClr>
                </a:outerShdw>
              </a:effectLst>
            </a:endParaRPr>
          </a:p>
        </p:txBody>
      </p:sp>
      <p:sp>
        <p:nvSpPr>
          <p:cNvPr id="9" name="Content Placeholder 2"/>
          <p:cNvSpPr txBox="1">
            <a:spLocks/>
          </p:cNvSpPr>
          <p:nvPr/>
        </p:nvSpPr>
        <p:spPr>
          <a:xfrm>
            <a:off x="7041377" y="1015132"/>
            <a:ext cx="4828433" cy="451221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cap="none" dirty="0"/>
              <a:t>Exclusion </a:t>
            </a:r>
            <a:r>
              <a:rPr lang="en-US" sz="2400" b="1" cap="none" dirty="0" smtClean="0"/>
              <a:t>Criteria</a:t>
            </a:r>
            <a:r>
              <a:rPr lang="en-US" sz="2400" b="1" cap="none" dirty="0"/>
              <a:t>	</a:t>
            </a:r>
          </a:p>
          <a:p>
            <a:pPr>
              <a:lnSpc>
                <a:spcPct val="100000"/>
              </a:lnSpc>
            </a:pPr>
            <a:r>
              <a:rPr lang="en-US" cap="none" dirty="0" smtClean="0"/>
              <a:t>OOS</a:t>
            </a:r>
            <a:r>
              <a:rPr lang="gez-Ethi-ET" cap="none" dirty="0" smtClean="0"/>
              <a:t>A</a:t>
            </a:r>
            <a:r>
              <a:rPr lang="en-US" cap="none" dirty="0" smtClean="0"/>
              <a:t>G</a:t>
            </a:r>
            <a:r>
              <a:rPr lang="gez-Ethi-ET" cap="none" dirty="0" smtClean="0"/>
              <a:t>s</a:t>
            </a:r>
            <a:r>
              <a:rPr lang="en-US" cap="none" dirty="0" smtClean="0"/>
              <a:t> aged 9 to14 years old and their parents/caregivers who are unable to unavailable/critically sick</a:t>
            </a:r>
          </a:p>
          <a:p>
            <a:pPr marL="0" indent="0">
              <a:lnSpc>
                <a:spcPct val="100000"/>
              </a:lnSpc>
              <a:buNone/>
            </a:pPr>
            <a:r>
              <a:rPr lang="en-US" sz="2400" b="1" cap="none" dirty="0"/>
              <a:t>Sample size: </a:t>
            </a:r>
            <a:r>
              <a:rPr lang="en-US" b="1" dirty="0" smtClean="0"/>
              <a:t>= </a:t>
            </a:r>
            <a:r>
              <a:rPr lang="en-US" cap="none" dirty="0"/>
              <a:t>Sample: 693 out-of-school adolescent girls (9–14 years) and caregivers</a:t>
            </a:r>
            <a:r>
              <a:rPr lang="gez-Ethi-ET" b="1" dirty="0" smtClean="0"/>
              <a:t> </a:t>
            </a:r>
            <a:r>
              <a:rPr lang="en-US" cap="none" dirty="0" smtClean="0"/>
              <a:t>determined by single population proportion formula</a:t>
            </a:r>
          </a:p>
          <a:p>
            <a:pPr marL="0" indent="0">
              <a:buFont typeface="Arial" panose="020B0604020202020204" pitchFamily="34" charset="0"/>
              <a:buNone/>
            </a:pPr>
            <a:r>
              <a:rPr lang="gez-Ethi-ET" sz="2400" b="1" cap="none" dirty="0" smtClean="0"/>
              <a:t>Sampling</a:t>
            </a:r>
            <a:r>
              <a:rPr lang="en-US" sz="2400" b="1" cap="none" dirty="0" smtClean="0"/>
              <a:t> technique: </a:t>
            </a:r>
            <a:r>
              <a:rPr lang="en-US" cap="none" dirty="0" smtClean="0"/>
              <a:t>Multistage sampling method</a:t>
            </a:r>
          </a:p>
          <a:p>
            <a:pPr marL="0" indent="0">
              <a:buFont typeface="Arial" panose="020B0604020202020204" pitchFamily="34" charset="0"/>
              <a:buNone/>
            </a:pPr>
            <a:endParaRPr lang="en-US" cap="none" dirty="0"/>
          </a:p>
        </p:txBody>
      </p:sp>
    </p:spTree>
    <p:extLst>
      <p:ext uri="{BB962C8B-B14F-4D97-AF65-F5344CB8AC3E}">
        <p14:creationId xmlns:p14="http://schemas.microsoft.com/office/powerpoint/2010/main" val="257724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8490" y="957221"/>
            <a:ext cx="6400799" cy="4788486"/>
          </a:xfrm>
          <a:solidFill>
            <a:schemeClr val="bg1"/>
          </a:solidFill>
        </p:spPr>
        <p:txBody>
          <a:bodyPr>
            <a:noAutofit/>
          </a:bodyPr>
          <a:lstStyle/>
          <a:p>
            <a:r>
              <a:rPr lang="en-US" sz="2400" i="1" cap="none" dirty="0" smtClean="0"/>
              <a:t>Stratified by region: </a:t>
            </a:r>
            <a:r>
              <a:rPr lang="en-US" sz="2400" cap="none" dirty="0" smtClean="0"/>
              <a:t>Afar </a:t>
            </a:r>
            <a:r>
              <a:rPr lang="en-US" sz="2400" cap="none" dirty="0"/>
              <a:t>&amp; Somali (60%), BG &amp; </a:t>
            </a:r>
            <a:r>
              <a:rPr lang="en-US" sz="2400" cap="none" dirty="0" err="1" smtClean="0"/>
              <a:t>Gambella</a:t>
            </a:r>
            <a:r>
              <a:rPr lang="en-US" sz="2400" cap="none" dirty="0" smtClean="0"/>
              <a:t> </a:t>
            </a:r>
            <a:r>
              <a:rPr lang="en-US" sz="2400" cap="none" dirty="0"/>
              <a:t>(40</a:t>
            </a:r>
            <a:r>
              <a:rPr lang="en-US" sz="2400" cap="none" dirty="0" smtClean="0"/>
              <a:t>%)</a:t>
            </a:r>
            <a:endParaRPr lang="gez-Ethi-ET" sz="2400" cap="none" dirty="0" smtClean="0"/>
          </a:p>
          <a:p>
            <a:r>
              <a:rPr lang="gez-Ethi-ET" sz="2400" b="1" cap="none" dirty="0">
                <a:effectLst>
                  <a:outerShdw blurRad="38100" dist="38100" dir="2700000" algn="tl">
                    <a:srgbClr val="000000">
                      <a:alpha val="43137"/>
                    </a:srgbClr>
                  </a:outerShdw>
                </a:effectLst>
              </a:rPr>
              <a:t>Proportional </a:t>
            </a:r>
            <a:r>
              <a:rPr lang="gez-Ethi-ET" sz="2400" b="1" cap="none" dirty="0" smtClean="0">
                <a:effectLst>
                  <a:outerShdw blurRad="38100" dist="38100" dir="2700000" algn="tl">
                    <a:srgbClr val="000000">
                      <a:alpha val="43137"/>
                    </a:srgbClr>
                  </a:outerShdw>
                </a:effectLst>
              </a:rPr>
              <a:t>allocation: </a:t>
            </a:r>
            <a:r>
              <a:rPr lang="en-US" sz="2400" cap="none" dirty="0"/>
              <a:t>208 each from Afar &amp; Somali; 140 each from </a:t>
            </a:r>
            <a:r>
              <a:rPr lang="gez-Ethi-ET" sz="2400" cap="none" dirty="0"/>
              <a:t>BG</a:t>
            </a:r>
            <a:r>
              <a:rPr lang="en-US" sz="2400" cap="none" dirty="0"/>
              <a:t> &amp; </a:t>
            </a:r>
            <a:r>
              <a:rPr lang="en-US" sz="2400" cap="none" dirty="0" err="1"/>
              <a:t>Gambella</a:t>
            </a:r>
            <a:endParaRPr lang="gez-Ethi-ET" sz="2400" b="1" cap="none" dirty="0" smtClean="0">
              <a:effectLst>
                <a:outerShdw blurRad="38100" dist="38100" dir="2700000" algn="tl">
                  <a:srgbClr val="000000">
                    <a:alpha val="43137"/>
                  </a:srgbClr>
                </a:outerShdw>
              </a:effectLst>
            </a:endParaRPr>
          </a:p>
          <a:p>
            <a:r>
              <a:rPr lang="en-US" sz="2400" cap="none" dirty="0" err="1" smtClean="0"/>
              <a:t>Woredas</a:t>
            </a:r>
            <a:r>
              <a:rPr lang="en-US" sz="2400" cap="none" dirty="0" smtClean="0"/>
              <a:t> </a:t>
            </a:r>
            <a:r>
              <a:rPr lang="en-US" sz="2400" cap="none" dirty="0"/>
              <a:t>selected based on low HPV coverage and high OOSAG </a:t>
            </a:r>
            <a:r>
              <a:rPr lang="en-US" sz="2400" cap="none" dirty="0" smtClean="0"/>
              <a:t>numbers</a:t>
            </a:r>
            <a:endParaRPr lang="gez-Ethi-ET" sz="2400" cap="none" dirty="0" smtClean="0"/>
          </a:p>
          <a:p>
            <a:r>
              <a:rPr lang="en-US" sz="2400" cap="none" dirty="0" smtClean="0"/>
              <a:t>Random </a:t>
            </a:r>
            <a:r>
              <a:rPr lang="en-US" sz="2400" cap="none" dirty="0"/>
              <a:t>household selection; one girl + one caregiver per </a:t>
            </a:r>
            <a:r>
              <a:rPr lang="en-US" sz="2400" cap="none" dirty="0" smtClean="0"/>
              <a:t>household</a:t>
            </a:r>
            <a:r>
              <a:rPr lang="gez-Ethi-ET" sz="2400" cap="none" dirty="0" smtClean="0"/>
              <a:t> </a:t>
            </a:r>
            <a:r>
              <a:rPr lang="en-US" sz="2400" cap="none" dirty="0" smtClean="0"/>
              <a:t>(</a:t>
            </a:r>
            <a:r>
              <a:rPr lang="en-US" sz="2400" cap="none" dirty="0"/>
              <a:t>MOE, 2020; </a:t>
            </a:r>
            <a:r>
              <a:rPr lang="en-US" sz="2400" cap="none" dirty="0" err="1"/>
              <a:t>Hailemariam</a:t>
            </a:r>
            <a:r>
              <a:rPr lang="en-US" sz="2400" cap="none" dirty="0"/>
              <a:t> et al., </a:t>
            </a:r>
            <a:r>
              <a:rPr lang="en-US" sz="2400" cap="none" dirty="0" smtClean="0"/>
              <a:t>2021)</a:t>
            </a:r>
            <a:endParaRPr lang="gez-Ethi-ET" sz="2400" cap="none"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 name="Footer Placeholder 6"/>
          <p:cNvSpPr>
            <a:spLocks noGrp="1"/>
          </p:cNvSpPr>
          <p:nvPr>
            <p:ph type="ftr" sz="quarter" idx="11"/>
          </p:nvPr>
        </p:nvSpPr>
        <p:spPr>
          <a:xfrm>
            <a:off x="368490" y="6405939"/>
            <a:ext cx="66728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Tw Cen MT"/>
                <a:ea typeface="+mn-ea"/>
                <a:cs typeface="+mn-cs"/>
              </a:rPr>
              <a:t>BeSD of HPV Vaccine Uptake </a:t>
            </a: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 name="Title 1"/>
          <p:cNvSpPr txBox="1">
            <a:spLocks/>
          </p:cNvSpPr>
          <p:nvPr/>
        </p:nvSpPr>
        <p:spPr>
          <a:xfrm>
            <a:off x="368490" y="63996"/>
            <a:ext cx="11501320" cy="772772"/>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lgn="l"/>
            <a:r>
              <a:rPr lang="en-US" sz="4000" b="1" cap="none" dirty="0">
                <a:solidFill>
                  <a:prstClr val="black"/>
                </a:solidFill>
                <a:effectLst>
                  <a:outerShdw blurRad="38100" dist="38100" dir="2700000" algn="tl">
                    <a:srgbClr val="000000">
                      <a:alpha val="43137"/>
                    </a:srgbClr>
                  </a:outerShdw>
                </a:effectLst>
              </a:rPr>
              <a:t>Sampling Strategy for OOSAGs &amp; Caregivers</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a:ea typeface="+mj-ea"/>
              <a:cs typeface="+mj-cs"/>
            </a:endParaRPr>
          </a:p>
        </p:txBody>
      </p:sp>
      <p:pic>
        <p:nvPicPr>
          <p:cNvPr id="10" name="Picture 9"/>
          <p:cNvPicPr>
            <a:picLocks noChangeAspect="1"/>
          </p:cNvPicPr>
          <p:nvPr/>
        </p:nvPicPr>
        <p:blipFill>
          <a:blip r:embed="rId2"/>
          <a:stretch>
            <a:fillRect/>
          </a:stretch>
        </p:blipFill>
        <p:spPr>
          <a:xfrm>
            <a:off x="6931018" y="957221"/>
            <a:ext cx="5150623" cy="4642121"/>
          </a:xfrm>
          <a:prstGeom prst="rect">
            <a:avLst/>
          </a:prstGeom>
          <a:solidFill>
            <a:schemeClr val="bg1"/>
          </a:solidFill>
        </p:spPr>
      </p:pic>
    </p:spTree>
    <p:extLst>
      <p:ext uri="{BB962C8B-B14F-4D97-AF65-F5344CB8AC3E}">
        <p14:creationId xmlns:p14="http://schemas.microsoft.com/office/powerpoint/2010/main" val="387557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773" y="72634"/>
            <a:ext cx="11368539" cy="800850"/>
          </a:xfrm>
          <a:solidFill>
            <a:schemeClr val="bg1"/>
          </a:solidFill>
        </p:spPr>
        <p:txBody>
          <a:bodyPr>
            <a:normAutofit/>
          </a:bodyPr>
          <a:lstStyle/>
          <a:p>
            <a:pPr algn="l"/>
            <a:r>
              <a:rPr lang="en-US" sz="4000" b="1" cap="none" dirty="0">
                <a:effectLst>
                  <a:outerShdw blurRad="38100" dist="38100" dir="2700000" algn="tl">
                    <a:srgbClr val="000000">
                      <a:alpha val="43137"/>
                    </a:srgbClr>
                  </a:outerShdw>
                </a:effectLst>
              </a:rPr>
              <a:t>Study Variables &amp; </a:t>
            </a:r>
            <a:r>
              <a:rPr lang="en-US" sz="4000" b="1" cap="none" dirty="0" err="1">
                <a:effectLst>
                  <a:outerShdw blurRad="38100" dist="38100" dir="2700000" algn="tl">
                    <a:srgbClr val="000000">
                      <a:alpha val="43137"/>
                    </a:srgbClr>
                  </a:outerShdw>
                </a:effectLst>
              </a:rPr>
              <a:t>BeSD</a:t>
            </a:r>
            <a:r>
              <a:rPr lang="en-US" sz="4000" b="1" cap="none" dirty="0">
                <a:effectLst>
                  <a:outerShdw blurRad="38100" dist="38100" dir="2700000" algn="tl">
                    <a:srgbClr val="000000">
                      <a:alpha val="43137"/>
                    </a:srgbClr>
                  </a:outerShdw>
                </a:effectLst>
              </a:rPr>
              <a:t> Framework</a:t>
            </a:r>
          </a:p>
        </p:txBody>
      </p:sp>
      <p:sp>
        <p:nvSpPr>
          <p:cNvPr id="3" name="Content Placeholder 2"/>
          <p:cNvSpPr>
            <a:spLocks noGrp="1"/>
          </p:cNvSpPr>
          <p:nvPr>
            <p:ph sz="quarter" idx="13"/>
          </p:nvPr>
        </p:nvSpPr>
        <p:spPr>
          <a:xfrm>
            <a:off x="436773" y="1181518"/>
            <a:ext cx="4419006" cy="1782400"/>
          </a:xfrm>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gez-Ethi-ET" sz="2800" b="1" cap="none" dirty="0" smtClean="0"/>
              <a:t>Dependent</a:t>
            </a:r>
            <a:r>
              <a:rPr lang="en-US" sz="2800" b="1" cap="none" dirty="0" smtClean="0"/>
              <a:t>:</a:t>
            </a:r>
            <a:r>
              <a:rPr lang="en-US" sz="2400" b="1" dirty="0" smtClean="0"/>
              <a:t> </a:t>
            </a:r>
          </a:p>
          <a:p>
            <a:r>
              <a:rPr lang="en-US" sz="2400" cap="none" dirty="0" smtClean="0"/>
              <a:t>HPV </a:t>
            </a:r>
            <a:r>
              <a:rPr lang="en-US" sz="2400" cap="none" dirty="0"/>
              <a:t>vaccine uptake, </a:t>
            </a:r>
            <a:endParaRPr lang="gez-Ethi-ET" sz="2400" cap="none" dirty="0" smtClean="0"/>
          </a:p>
          <a:p>
            <a:r>
              <a:rPr lang="gez-Ethi-ET" sz="2400" cap="none" dirty="0" smtClean="0"/>
              <a:t>Parental </a:t>
            </a:r>
            <a:r>
              <a:rPr lang="en-US" sz="2400" cap="none" dirty="0" smtClean="0"/>
              <a:t>confidence</a:t>
            </a:r>
            <a:endParaRPr lang="gez-Ethi-ET" sz="2400" cap="none" dirty="0" smtClean="0"/>
          </a:p>
          <a:p>
            <a:endParaRPr lang="en-US" sz="2400" cap="none"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Footer Placeholder 3"/>
          <p:cNvSpPr>
            <a:spLocks noGrp="1"/>
          </p:cNvSpPr>
          <p:nvPr>
            <p:ph type="ftr" sz="quarter" idx="11"/>
          </p:nvPr>
        </p:nvSpPr>
        <p:spPr>
          <a:xfrm>
            <a:off x="599401" y="6477248"/>
            <a:ext cx="6672887" cy="365125"/>
          </a:xfrm>
        </p:spPr>
        <p:txBody>
          <a:bodyPr/>
          <a:lstStyle/>
          <a:p>
            <a:r>
              <a:rPr lang="en-US" smtClean="0"/>
              <a:t>BeSD of HPV Vaccine Uptake </a:t>
            </a:r>
            <a:endParaRPr lang="en-US" dirty="0"/>
          </a:p>
        </p:txBody>
      </p:sp>
      <p:sp>
        <p:nvSpPr>
          <p:cNvPr id="6" name="Content Placeholder 2"/>
          <p:cNvSpPr txBox="1">
            <a:spLocks/>
          </p:cNvSpPr>
          <p:nvPr/>
        </p:nvSpPr>
        <p:spPr>
          <a:xfrm>
            <a:off x="5376040" y="1181516"/>
            <a:ext cx="6429271" cy="4370198"/>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gez-Ethi-ET" sz="2800" b="1" cap="none" dirty="0" smtClean="0">
                <a:solidFill>
                  <a:schemeClr val="dk1"/>
                </a:solidFill>
              </a:rPr>
              <a:t>Independent</a:t>
            </a:r>
            <a:r>
              <a:rPr lang="en-US" sz="2800" b="1" cap="none" dirty="0" smtClean="0">
                <a:solidFill>
                  <a:schemeClr val="dk1"/>
                </a:solidFill>
              </a:rPr>
              <a:t>:</a:t>
            </a:r>
            <a:endParaRPr lang="en-US" sz="2800" b="1" cap="none" dirty="0">
              <a:solidFill>
                <a:schemeClr val="dk1"/>
              </a:solidFill>
            </a:endParaRPr>
          </a:p>
          <a:p>
            <a:r>
              <a:rPr lang="gez-Ethi-ET" sz="2600" cap="none" dirty="0">
                <a:solidFill>
                  <a:schemeClr val="dk1"/>
                </a:solidFill>
              </a:rPr>
              <a:t>Sociodemographic charactersitscs</a:t>
            </a:r>
          </a:p>
          <a:p>
            <a:r>
              <a:rPr lang="en-US" sz="2400" cap="none" dirty="0">
                <a:solidFill>
                  <a:schemeClr val="dk1"/>
                </a:solidFill>
              </a:rPr>
              <a:t>Thinking and Feeling</a:t>
            </a:r>
          </a:p>
          <a:p>
            <a:r>
              <a:rPr lang="en-US" sz="2400" cap="none" dirty="0">
                <a:solidFill>
                  <a:schemeClr val="dk1"/>
                </a:solidFill>
              </a:rPr>
              <a:t>Motivation</a:t>
            </a:r>
            <a:endParaRPr lang="gez-Ethi-ET" sz="2400" cap="none" dirty="0">
              <a:solidFill>
                <a:schemeClr val="dk1"/>
              </a:solidFill>
            </a:endParaRPr>
          </a:p>
          <a:p>
            <a:r>
              <a:rPr lang="en-US" sz="2400" cap="none" dirty="0" smtClean="0">
                <a:solidFill>
                  <a:schemeClr val="dk1"/>
                </a:solidFill>
              </a:rPr>
              <a:t>Social </a:t>
            </a:r>
            <a:r>
              <a:rPr lang="gez-Ethi-ET" sz="2400" cap="none" dirty="0" smtClean="0">
                <a:solidFill>
                  <a:schemeClr val="dk1"/>
                </a:solidFill>
              </a:rPr>
              <a:t>norms/</a:t>
            </a:r>
            <a:r>
              <a:rPr lang="en-US" sz="2400" cap="none" dirty="0" smtClean="0">
                <a:solidFill>
                  <a:schemeClr val="dk1"/>
                </a:solidFill>
              </a:rPr>
              <a:t>processes</a:t>
            </a:r>
            <a:endParaRPr lang="gez-Ethi-ET" sz="2400" cap="none" dirty="0">
              <a:solidFill>
                <a:schemeClr val="dk1"/>
              </a:solidFill>
            </a:endParaRPr>
          </a:p>
          <a:p>
            <a:r>
              <a:rPr lang="en-US" sz="2400" cap="none" dirty="0" smtClean="0">
                <a:solidFill>
                  <a:schemeClr val="dk1"/>
                </a:solidFill>
              </a:rPr>
              <a:t>Practical </a:t>
            </a:r>
            <a:r>
              <a:rPr lang="en-US" sz="2400" cap="none" dirty="0">
                <a:solidFill>
                  <a:schemeClr val="dk1"/>
                </a:solidFill>
              </a:rPr>
              <a:t>issues</a:t>
            </a:r>
          </a:p>
        </p:txBody>
      </p:sp>
      <p:sp>
        <p:nvSpPr>
          <p:cNvPr id="7" name="Rectangle 6"/>
          <p:cNvSpPr/>
          <p:nvPr/>
        </p:nvSpPr>
        <p:spPr>
          <a:xfrm>
            <a:off x="436773" y="3366615"/>
            <a:ext cx="4419006" cy="1508105"/>
          </a:xfrm>
          <a:prstGeom prst="rect">
            <a:avLst/>
          </a:prstGeom>
          <a:solidFill>
            <a:schemeClr val="bg1"/>
          </a:solidFill>
        </p:spPr>
        <p:txBody>
          <a:bodyPr wrap="square">
            <a:spAutoFit/>
          </a:bodyPr>
          <a:lstStyle/>
          <a:p>
            <a:r>
              <a:rPr lang="en-US" sz="2400" b="1" dirty="0"/>
              <a:t>Framework</a:t>
            </a:r>
            <a:r>
              <a:rPr lang="en-US" sz="2400" dirty="0"/>
              <a:t>: </a:t>
            </a:r>
            <a:endParaRPr lang="gez-Ethi-ET" sz="2400" dirty="0" smtClean="0"/>
          </a:p>
          <a:p>
            <a:pPr marL="342900" indent="-342900">
              <a:buFont typeface="Arial" panose="020B0604020202020204" pitchFamily="34" charset="0"/>
              <a:buChar char="•"/>
            </a:pPr>
            <a:r>
              <a:rPr lang="en-US" sz="2400" dirty="0" smtClean="0"/>
              <a:t>WHO </a:t>
            </a:r>
            <a:r>
              <a:rPr lang="en-US" sz="2400" dirty="0" err="1"/>
              <a:t>BeSD</a:t>
            </a:r>
            <a:r>
              <a:rPr lang="en-US" sz="2400" dirty="0"/>
              <a:t> adapted for local context </a:t>
            </a:r>
            <a:r>
              <a:rPr lang="en-US" sz="2000" i="1" dirty="0"/>
              <a:t>(</a:t>
            </a:r>
            <a:r>
              <a:rPr lang="en-US" sz="2000" i="1" dirty="0" err="1"/>
              <a:t>Zepro</a:t>
            </a:r>
            <a:r>
              <a:rPr lang="en-US" sz="2000" i="1" dirty="0"/>
              <a:t> et al., 2023; WHO, 2023)</a:t>
            </a:r>
            <a:endParaRPr lang="en-US" sz="2000" dirty="0"/>
          </a:p>
        </p:txBody>
      </p:sp>
    </p:spTree>
    <p:extLst>
      <p:ext uri="{BB962C8B-B14F-4D97-AF65-F5344CB8AC3E}">
        <p14:creationId xmlns:p14="http://schemas.microsoft.com/office/powerpoint/2010/main" val="266511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5043" y="167768"/>
            <a:ext cx="11320270" cy="796413"/>
          </a:xfrm>
          <a:solidFill>
            <a:schemeClr val="bg1"/>
          </a:solidFill>
        </p:spPr>
        <p:txBody>
          <a:bodyPr>
            <a:normAutofit/>
          </a:bodyPr>
          <a:lstStyle/>
          <a:p>
            <a:pPr algn="l"/>
            <a:r>
              <a:rPr lang="en-US" sz="4000" b="1" cap="none" dirty="0">
                <a:effectLst>
                  <a:outerShdw blurRad="38100" dist="38100" dir="2700000" algn="tl">
                    <a:srgbClr val="000000">
                      <a:alpha val="43137"/>
                    </a:srgbClr>
                  </a:outerShdw>
                </a:effectLst>
              </a:rPr>
              <a:t>Data Collection &amp; Analysis</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Tw Cen MT"/>
                <a:ea typeface="+mn-ea"/>
                <a:cs typeface="+mn-cs"/>
              </a:rPr>
              <a:t>BeSD of HPV Vaccine Uptake </a:t>
            </a: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485043" y="1335506"/>
            <a:ext cx="6325190" cy="372409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ct val="100000"/>
              </a:lnSpc>
              <a:spcBef>
                <a:spcPct val="0"/>
              </a:spcBef>
              <a:spcAft>
                <a:spcPct val="0"/>
              </a:spcAft>
              <a:buClrTx/>
            </a:pPr>
            <a:r>
              <a:rPr lang="gez-Ethi-ET" altLang="en-US" sz="2400" b="1" cap="none" dirty="0" smtClean="0"/>
              <a:t>Tools</a:t>
            </a:r>
            <a:r>
              <a:rPr lang="en-US" altLang="en-US" sz="2400" cap="none" dirty="0" smtClean="0"/>
              <a:t>: </a:t>
            </a:r>
            <a:r>
              <a:rPr lang="en-US" altLang="en-US" sz="2400" cap="none" dirty="0" err="1"/>
              <a:t>BeSD</a:t>
            </a:r>
            <a:r>
              <a:rPr lang="en-US" altLang="en-US" sz="2400" cap="none" dirty="0"/>
              <a:t> survey via KOBO; validated &amp; </a:t>
            </a:r>
            <a:r>
              <a:rPr lang="en-US" altLang="en-US" sz="2400" cap="none" dirty="0" smtClean="0"/>
              <a:t>translated</a:t>
            </a:r>
            <a:endParaRPr lang="gez-Ethi-ET" altLang="en-US" sz="2400" cap="none" dirty="0" smtClean="0"/>
          </a:p>
          <a:p>
            <a:pPr marL="457200" indent="-457200" eaLnBrk="0" fontAlgn="base" hangingPunct="0">
              <a:lnSpc>
                <a:spcPct val="100000"/>
              </a:lnSpc>
              <a:spcBef>
                <a:spcPct val="0"/>
              </a:spcBef>
              <a:spcAft>
                <a:spcPct val="0"/>
              </a:spcAft>
              <a:buClrTx/>
            </a:pPr>
            <a:r>
              <a:rPr lang="en-US" altLang="en-US" sz="2400" b="1" cap="none" dirty="0" smtClean="0"/>
              <a:t>Quality</a:t>
            </a:r>
            <a:r>
              <a:rPr lang="en-US" altLang="en-US" sz="2400" cap="none" dirty="0"/>
              <a:t>: </a:t>
            </a:r>
            <a:r>
              <a:rPr lang="gez-Ethi-ET" altLang="en-US" sz="2400" cap="none" dirty="0" smtClean="0"/>
              <a:t>Training, </a:t>
            </a:r>
            <a:r>
              <a:rPr lang="en-US" altLang="en-US" sz="2400" cap="none" dirty="0">
                <a:solidFill>
                  <a:prstClr val="black"/>
                </a:solidFill>
              </a:rPr>
              <a:t>Questionnaire </a:t>
            </a:r>
            <a:r>
              <a:rPr lang="en-US" altLang="en-US" sz="2400" cap="none" dirty="0" smtClean="0">
                <a:solidFill>
                  <a:prstClr val="black"/>
                </a:solidFill>
              </a:rPr>
              <a:t>items</a:t>
            </a:r>
            <a:r>
              <a:rPr lang="gez-Ethi-ET" altLang="en-US" sz="2400" cap="none" dirty="0" smtClean="0">
                <a:solidFill>
                  <a:prstClr val="black"/>
                </a:solidFill>
              </a:rPr>
              <a:t> review/</a:t>
            </a:r>
            <a:r>
              <a:rPr lang="en-US" altLang="en-US" sz="2400" cap="none" dirty="0" smtClean="0">
                <a:solidFill>
                  <a:prstClr val="black"/>
                </a:solidFill>
              </a:rPr>
              <a:t> </a:t>
            </a:r>
            <a:r>
              <a:rPr lang="gez-Ethi-ET" altLang="en-US" sz="2400" cap="none" dirty="0" smtClean="0">
                <a:solidFill>
                  <a:prstClr val="black"/>
                </a:solidFill>
              </a:rPr>
              <a:t>clarification, </a:t>
            </a:r>
            <a:r>
              <a:rPr lang="en-US" altLang="en-US" sz="2400" cap="none" dirty="0" smtClean="0"/>
              <a:t>Daily </a:t>
            </a:r>
            <a:r>
              <a:rPr lang="en-US" altLang="en-US" sz="2400" cap="none" dirty="0"/>
              <a:t>supervision, completeness </a:t>
            </a:r>
            <a:r>
              <a:rPr lang="en-US" altLang="en-US" sz="2400" cap="none" dirty="0" smtClean="0"/>
              <a:t>checks</a:t>
            </a:r>
            <a:endParaRPr lang="gez-Ethi-ET" altLang="en-US" sz="2400" cap="none" dirty="0" smtClean="0"/>
          </a:p>
          <a:p>
            <a:pPr marL="457200" indent="-457200" eaLnBrk="0" fontAlgn="base" hangingPunct="0">
              <a:lnSpc>
                <a:spcPct val="100000"/>
              </a:lnSpc>
              <a:spcBef>
                <a:spcPct val="0"/>
              </a:spcBef>
              <a:spcAft>
                <a:spcPct val="0"/>
              </a:spcAft>
              <a:buClrTx/>
            </a:pPr>
            <a:r>
              <a:rPr lang="en-US" altLang="en-US" sz="2400" b="1" cap="none" dirty="0" smtClean="0"/>
              <a:t>Analysis</a:t>
            </a:r>
            <a:r>
              <a:rPr lang="en-US" altLang="en-US" sz="2400" cap="none" dirty="0"/>
              <a:t>: Stata v17; descriptive stats + logistic </a:t>
            </a:r>
            <a:r>
              <a:rPr lang="en-US" altLang="en-US" sz="2400" cap="none" dirty="0" smtClean="0"/>
              <a:t>regression</a:t>
            </a:r>
            <a:endParaRPr lang="gez-Ethi-ET" altLang="en-US" sz="2400" cap="none" dirty="0" smtClean="0"/>
          </a:p>
          <a:p>
            <a:pPr marL="457200" indent="-457200" eaLnBrk="0" fontAlgn="base" hangingPunct="0">
              <a:lnSpc>
                <a:spcPct val="100000"/>
              </a:lnSpc>
              <a:spcBef>
                <a:spcPct val="0"/>
              </a:spcBef>
              <a:spcAft>
                <a:spcPct val="0"/>
              </a:spcAft>
              <a:buClrTx/>
            </a:pPr>
            <a:r>
              <a:rPr lang="en-US" altLang="en-US" sz="2400" b="1" cap="none" dirty="0" smtClean="0"/>
              <a:t>Model </a:t>
            </a:r>
            <a:r>
              <a:rPr lang="en-US" altLang="en-US" sz="2400" b="1" cap="none" dirty="0"/>
              <a:t>fit:</a:t>
            </a:r>
            <a:r>
              <a:rPr lang="en-US" altLang="en-US" sz="2400" cap="none" dirty="0"/>
              <a:t> Hosmer–</a:t>
            </a:r>
            <a:r>
              <a:rPr lang="en-US" altLang="en-US" sz="2400" cap="none" dirty="0" err="1"/>
              <a:t>Lemeshow</a:t>
            </a:r>
            <a:r>
              <a:rPr lang="en-US" altLang="en-US" sz="2400" cap="none" dirty="0"/>
              <a:t> test; p &lt; 0.05 </a:t>
            </a:r>
            <a:r>
              <a:rPr lang="en-US" altLang="en-US" sz="2400" cap="none" dirty="0" smtClean="0"/>
              <a:t>significance</a:t>
            </a:r>
            <a:r>
              <a:rPr lang="gez-Ethi-ET" altLang="en-US" sz="2400" cap="none" dirty="0" smtClean="0"/>
              <a:t> </a:t>
            </a:r>
            <a:r>
              <a:rPr lang="en-US" altLang="en-US" i="1" cap="none" dirty="0" smtClean="0"/>
              <a:t>(</a:t>
            </a:r>
            <a:r>
              <a:rPr lang="en-US" altLang="en-US" i="1" cap="none" dirty="0" err="1"/>
              <a:t>Hailemariam</a:t>
            </a:r>
            <a:r>
              <a:rPr lang="en-US" altLang="en-US" i="1" cap="none" dirty="0"/>
              <a:t> et al., 2021; </a:t>
            </a:r>
            <a:r>
              <a:rPr lang="en-US" altLang="en-US" i="1" cap="none" dirty="0" err="1"/>
              <a:t>Derbie</a:t>
            </a:r>
            <a:r>
              <a:rPr lang="en-US" altLang="en-US" i="1" cap="none" dirty="0"/>
              <a:t> et al., 2023</a:t>
            </a:r>
            <a:r>
              <a:rPr lang="en-US" altLang="en-US" i="1" cap="none" dirty="0" smtClean="0"/>
              <a:t>)</a:t>
            </a:r>
            <a:endParaRPr lang="gez-Ethi-ET" altLang="en-US" i="1" cap="none" dirty="0" smtClean="0"/>
          </a:p>
        </p:txBody>
      </p:sp>
      <p:pic>
        <p:nvPicPr>
          <p:cNvPr id="3074" name="Picture 2" descr="HPV study sampling variables analysis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044" y="1335506"/>
            <a:ext cx="507492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24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0984" y="168658"/>
            <a:ext cx="11136452" cy="813981"/>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Ethical</a:t>
            </a:r>
            <a:r>
              <a:rPr lang="en-US" sz="4000" b="1" cap="none" dirty="0" smtClean="0">
                <a:effectLst>
                  <a:outerShdw blurRad="38100" dist="38100" dir="2700000" algn="tl">
                    <a:srgbClr val="000000">
                      <a:alpha val="43137"/>
                    </a:srgbClr>
                  </a:outerShdw>
                </a:effectLst>
              </a:rPr>
              <a:t> considerations</a:t>
            </a:r>
            <a:endParaRPr lang="en-US" sz="4000" b="1" cap="none"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90984" y="1159178"/>
            <a:ext cx="11136452" cy="3716594"/>
          </a:xfrm>
          <a:solidFill>
            <a:schemeClr val="bg1"/>
          </a:solidFill>
        </p:spPr>
        <p:txBody>
          <a:bodyPr>
            <a:normAutofit/>
          </a:bodyPr>
          <a:lstStyle/>
          <a:p>
            <a:pPr marL="398463" indent="-398463"/>
            <a:r>
              <a:rPr lang="en-US" sz="2400" b="1" cap="none" dirty="0"/>
              <a:t>Ethical clearance: </a:t>
            </a:r>
            <a:r>
              <a:rPr lang="en-US" sz="2400" cap="none" dirty="0"/>
              <a:t>Secured from </a:t>
            </a:r>
            <a:r>
              <a:rPr lang="en-US" sz="2400" cap="none" dirty="0" smtClean="0"/>
              <a:t>EPHA</a:t>
            </a:r>
          </a:p>
          <a:p>
            <a:pPr marL="398463" indent="-398463"/>
            <a:r>
              <a:rPr lang="en-US" sz="2400" b="1" cap="none" dirty="0" smtClean="0"/>
              <a:t>Official </a:t>
            </a:r>
            <a:r>
              <a:rPr lang="en-US" sz="2400" b="1" cap="none" dirty="0"/>
              <a:t>permissions: </a:t>
            </a:r>
            <a:r>
              <a:rPr lang="en-US" sz="2400" cap="none" dirty="0"/>
              <a:t>MOH, RHBs, Zonal &amp; district health </a:t>
            </a:r>
            <a:r>
              <a:rPr lang="en-US" sz="2400" cap="none" dirty="0" smtClean="0"/>
              <a:t>offices</a:t>
            </a:r>
          </a:p>
          <a:p>
            <a:pPr marL="398463" indent="-398463"/>
            <a:r>
              <a:rPr lang="en-US" sz="2400" b="1" cap="none" dirty="0"/>
              <a:t>Written</a:t>
            </a:r>
            <a:r>
              <a:rPr lang="en-US" sz="2400" cap="none" dirty="0"/>
              <a:t> </a:t>
            </a:r>
            <a:r>
              <a:rPr lang="en-US" sz="2400" b="1" cap="none" dirty="0" smtClean="0"/>
              <a:t>Consent</a:t>
            </a:r>
            <a:r>
              <a:rPr lang="en-US" sz="2400" b="1" cap="none" dirty="0"/>
              <a:t>: </a:t>
            </a:r>
            <a:r>
              <a:rPr lang="gez-Ethi-ET" sz="2400" cap="none" dirty="0" smtClean="0"/>
              <a:t>Obtained</a:t>
            </a:r>
            <a:r>
              <a:rPr lang="en-US" sz="2400" cap="none" dirty="0" smtClean="0"/>
              <a:t> </a:t>
            </a:r>
            <a:r>
              <a:rPr lang="en-US" sz="2400" cap="none" dirty="0"/>
              <a:t>from parents/caregivers for </a:t>
            </a:r>
            <a:r>
              <a:rPr lang="en-US" sz="2400" cap="none" dirty="0" smtClean="0"/>
              <a:t>minors</a:t>
            </a:r>
          </a:p>
          <a:p>
            <a:pPr marL="398463" indent="-398463"/>
            <a:r>
              <a:rPr lang="en-US" sz="2400" b="1" cap="none" dirty="0" smtClean="0"/>
              <a:t>Assent</a:t>
            </a:r>
            <a:r>
              <a:rPr lang="en-US" sz="2400" b="1" cap="none" dirty="0"/>
              <a:t>: </a:t>
            </a:r>
            <a:r>
              <a:rPr lang="en-US" sz="2400" cap="none" dirty="0"/>
              <a:t>Obtained from out-of-school adolescent girls aged 9–14</a:t>
            </a:r>
          </a:p>
          <a:p>
            <a:pPr marL="398463" indent="-398463"/>
            <a:r>
              <a:rPr lang="en-US" sz="2400" b="1" cap="none" dirty="0" smtClean="0"/>
              <a:t>Voluntary </a:t>
            </a:r>
            <a:r>
              <a:rPr lang="en-US" sz="2400" b="1" cap="none" dirty="0"/>
              <a:t>participation: </a:t>
            </a:r>
            <a:r>
              <a:rPr lang="en-US" sz="2400" cap="none" dirty="0"/>
              <a:t>Right to withdraw </a:t>
            </a:r>
            <a:r>
              <a:rPr lang="en-US" sz="2400" cap="none" dirty="0" smtClean="0"/>
              <a:t>anytime</a:t>
            </a:r>
          </a:p>
          <a:p>
            <a:pPr marL="398463" indent="-398463"/>
            <a:r>
              <a:rPr lang="en-US" sz="2400" b="1" cap="none" dirty="0" smtClean="0"/>
              <a:t>Confidentiality</a:t>
            </a:r>
            <a:r>
              <a:rPr lang="en-US" sz="2400" b="1" cap="none" dirty="0"/>
              <a:t>: </a:t>
            </a:r>
            <a:r>
              <a:rPr lang="en-US" sz="2400" cap="none" dirty="0"/>
              <a:t>Data collected and analyzed anonymously</a:t>
            </a:r>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934328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634" y="273160"/>
            <a:ext cx="11051825" cy="796413"/>
          </a:xfrm>
          <a:solidFill>
            <a:schemeClr val="bg1"/>
          </a:solidFill>
        </p:spPr>
        <p:txBody>
          <a:bodyPr>
            <a:normAutofit/>
          </a:bodyPr>
          <a:lstStyle/>
          <a:p>
            <a:pPr algn="l"/>
            <a:r>
              <a:rPr lang="gez-Ethi-ET" sz="4000" b="1" cap="none" smtClean="0">
                <a:effectLst>
                  <a:outerShdw blurRad="38100" dist="38100" dir="2700000" algn="tl">
                    <a:srgbClr val="000000">
                      <a:alpha val="43137"/>
                    </a:srgbClr>
                  </a:outerShdw>
                </a:effectLst>
              </a:rPr>
              <a:t>Results/Discussion</a:t>
            </a:r>
            <a:endParaRPr lang="en-US" sz="4000" b="1" cap="none"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Tw Cen MT"/>
                <a:ea typeface="+mn-ea"/>
                <a:cs typeface="+mn-cs"/>
              </a:rPr>
              <a:t>BeSD of HPV Vaccine Uptake </a:t>
            </a: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539634" y="1342571"/>
            <a:ext cx="5964405" cy="378565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a:t>Sociodemographic </a:t>
            </a:r>
            <a:r>
              <a:rPr lang="en-US" altLang="en-US" b="1" cap="none" dirty="0" smtClean="0"/>
              <a:t>Characteristics</a:t>
            </a:r>
            <a:r>
              <a:rPr lang="gez-Ethi-ET" altLang="en-US" b="1" cap="none" dirty="0" smtClean="0"/>
              <a:t> </a:t>
            </a:r>
            <a:r>
              <a:rPr lang="en-US" altLang="en-US" b="1" cap="none" dirty="0"/>
              <a:t>of Adolescent Girls</a:t>
            </a:r>
            <a:endParaRPr lang="gez-Ethi-ET" altLang="en-US" b="1" cap="none" dirty="0" smtClean="0"/>
          </a:p>
          <a:p>
            <a:pPr marL="457200" indent="-457200" eaLnBrk="0" fontAlgn="base" hangingPunct="0">
              <a:lnSpc>
                <a:spcPct val="150000"/>
              </a:lnSpc>
              <a:spcBef>
                <a:spcPct val="0"/>
              </a:spcBef>
              <a:spcAft>
                <a:spcPct val="0"/>
              </a:spcAft>
              <a:buClrTx/>
            </a:pPr>
            <a:r>
              <a:rPr lang="en-US" altLang="en-US" cap="none" dirty="0"/>
              <a:t>693 participants (response rate 99.6</a:t>
            </a:r>
            <a:r>
              <a:rPr lang="en-US" altLang="en-US" cap="none" dirty="0" smtClean="0"/>
              <a:t>%)</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Largest </a:t>
            </a:r>
            <a:r>
              <a:rPr lang="en-US" altLang="en-US" cap="none" dirty="0"/>
              <a:t>share from Somali and Afar (30% each</a:t>
            </a:r>
            <a:r>
              <a:rPr lang="en-US" altLang="en-US" cap="none" dirty="0" smtClean="0"/>
              <a:t>)</a:t>
            </a:r>
            <a:endParaRPr lang="gez-Ethi-ET" altLang="en-US" cap="none" dirty="0" smtClean="0"/>
          </a:p>
          <a:p>
            <a:pPr marL="457200" indent="-457200" eaLnBrk="0" fontAlgn="base" hangingPunct="0">
              <a:lnSpc>
                <a:spcPct val="150000"/>
              </a:lnSpc>
              <a:spcBef>
                <a:spcPct val="0"/>
              </a:spcBef>
              <a:spcAft>
                <a:spcPct val="0"/>
              </a:spcAft>
              <a:buClrTx/>
            </a:pPr>
            <a:r>
              <a:rPr lang="en-US" altLang="en-US" b="1" cap="none" dirty="0" smtClean="0"/>
              <a:t>Age</a:t>
            </a:r>
            <a:r>
              <a:rPr lang="en-US" altLang="en-US" cap="none" dirty="0"/>
              <a:t>: 51.4% late adolescents (</a:t>
            </a:r>
            <a:r>
              <a:rPr lang="en-US" altLang="en-US" cap="none" dirty="0" smtClean="0"/>
              <a:t>12–14</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58.3</a:t>
            </a:r>
            <a:r>
              <a:rPr lang="en-US" altLang="en-US" cap="none" dirty="0"/>
              <a:t>% had attended school at least once; </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46.6</a:t>
            </a:r>
            <a:r>
              <a:rPr lang="en-US" altLang="en-US" cap="none" dirty="0"/>
              <a:t>% never attended formal </a:t>
            </a:r>
            <a:r>
              <a:rPr lang="en-US" altLang="en-US" cap="none" dirty="0" smtClean="0"/>
              <a:t>school</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Majority </a:t>
            </a:r>
            <a:r>
              <a:rPr lang="en-US" altLang="en-US" cap="none" dirty="0"/>
              <a:t>engaged in household work (75.8</a:t>
            </a:r>
            <a:r>
              <a:rPr lang="en-US" altLang="en-US" cap="none" dirty="0" smtClean="0"/>
              <a:t>%)</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Most </a:t>
            </a:r>
            <a:r>
              <a:rPr lang="en-US" altLang="en-US" cap="none" dirty="0"/>
              <a:t>lived with parents/siblings (95.1%)</a:t>
            </a:r>
          </a:p>
        </p:txBody>
      </p:sp>
      <p:sp>
        <p:nvSpPr>
          <p:cNvPr id="7" name="Rectangle 1"/>
          <p:cNvSpPr txBox="1">
            <a:spLocks noChangeArrowheads="1"/>
          </p:cNvSpPr>
          <p:nvPr/>
        </p:nvSpPr>
        <p:spPr bwMode="auto">
          <a:xfrm>
            <a:off x="6695769" y="1342571"/>
            <a:ext cx="4895690" cy="3785652"/>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Font typeface="Arial" panose="020B0604020202020204" pitchFamily="34" charset="0"/>
              <a:buNone/>
            </a:pPr>
            <a:r>
              <a:rPr lang="gez-Ethi-ET" altLang="en-US" b="1" cap="none" dirty="0" smtClean="0"/>
              <a:t>SD</a:t>
            </a:r>
            <a:r>
              <a:rPr lang="en-US" altLang="en-US" b="1" cap="none" dirty="0" smtClean="0"/>
              <a:t> Characteristics</a:t>
            </a:r>
            <a:r>
              <a:rPr lang="gez-Ethi-ET" altLang="en-US" b="1" cap="none" dirty="0" smtClean="0"/>
              <a:t> </a:t>
            </a:r>
            <a:r>
              <a:rPr lang="en-US" altLang="en-US" b="1" cap="none" dirty="0" smtClean="0"/>
              <a:t>of Parents/Caregivers</a:t>
            </a:r>
            <a:endParaRPr lang="gez-Ethi-ET" altLang="en-US" b="1" cap="none" dirty="0" smtClean="0"/>
          </a:p>
          <a:p>
            <a:pPr marL="457200" indent="-457200" eaLnBrk="0" fontAlgn="base" hangingPunct="0">
              <a:lnSpc>
                <a:spcPct val="150000"/>
              </a:lnSpc>
              <a:spcBef>
                <a:spcPct val="0"/>
              </a:spcBef>
              <a:spcAft>
                <a:spcPct val="0"/>
              </a:spcAft>
              <a:buClrTx/>
            </a:pPr>
            <a:r>
              <a:rPr lang="gez-Ethi-ET" altLang="en-US" cap="none" dirty="0" smtClean="0"/>
              <a:t>Similar with that of OOSAG </a:t>
            </a:r>
          </a:p>
          <a:p>
            <a:pPr marL="457200" indent="-457200" eaLnBrk="0" fontAlgn="base" hangingPunct="0">
              <a:lnSpc>
                <a:spcPct val="150000"/>
              </a:lnSpc>
              <a:spcBef>
                <a:spcPct val="0"/>
              </a:spcBef>
              <a:spcAft>
                <a:spcPct val="0"/>
              </a:spcAft>
              <a:buClrTx/>
            </a:pPr>
            <a:r>
              <a:rPr lang="en-US" altLang="en-US" b="1" cap="none" dirty="0" smtClean="0"/>
              <a:t>Median age: </a:t>
            </a:r>
            <a:r>
              <a:rPr lang="en-US" altLang="en-US" cap="none" dirty="0" smtClean="0"/>
              <a:t>35 years (range 18–83)</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Majority female (87.3%), mostly mothers (80.8%)</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70% had no formal education</a:t>
            </a:r>
            <a:endParaRPr lang="gez-Ethi-ET" altLang="en-US" cap="none" dirty="0" smtClean="0"/>
          </a:p>
          <a:p>
            <a:pPr marL="457200" indent="-457200" eaLnBrk="0" fontAlgn="base" hangingPunct="0">
              <a:lnSpc>
                <a:spcPct val="150000"/>
              </a:lnSpc>
              <a:spcBef>
                <a:spcPct val="0"/>
              </a:spcBef>
              <a:spcAft>
                <a:spcPct val="0"/>
              </a:spcAft>
              <a:buClrTx/>
            </a:pPr>
            <a:r>
              <a:rPr lang="en-US" altLang="en-US" cap="none" dirty="0" smtClean="0"/>
              <a:t>40% had two</a:t>
            </a:r>
            <a:r>
              <a:rPr lang="gez-Ethi-ET" altLang="en-US" cap="none" dirty="0" smtClean="0"/>
              <a:t>/</a:t>
            </a:r>
            <a:r>
              <a:rPr lang="en-US" altLang="en-US" cap="none" dirty="0" smtClean="0"/>
              <a:t>more adolescent girls aged 9–14 in the</a:t>
            </a:r>
            <a:r>
              <a:rPr lang="gez-Ethi-ET" altLang="en-US" cap="none" dirty="0" smtClean="0"/>
              <a:t>ir</a:t>
            </a:r>
            <a:r>
              <a:rPr lang="en-US" altLang="en-US" cap="none" dirty="0" smtClean="0"/>
              <a:t> household</a:t>
            </a:r>
            <a:endParaRPr lang="en-US" altLang="en-US" cap="none" dirty="0"/>
          </a:p>
        </p:txBody>
      </p:sp>
    </p:spTree>
    <p:extLst>
      <p:ext uri="{BB962C8B-B14F-4D97-AF65-F5344CB8AC3E}">
        <p14:creationId xmlns:p14="http://schemas.microsoft.com/office/powerpoint/2010/main" val="3637947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273160"/>
            <a:ext cx="11602386"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659120" y="6373586"/>
            <a:ext cx="66728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prstClr val="black"/>
                </a:solidFill>
                <a:effectLst/>
                <a:uLnTx/>
                <a:uFillTx/>
                <a:latin typeface="Tw Cen MT"/>
                <a:ea typeface="+mn-ea"/>
                <a:cs typeface="+mn-cs"/>
              </a:rPr>
              <a:t>BeSD of HPV Vaccine Uptake </a:t>
            </a: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229112" y="1131729"/>
            <a:ext cx="6565826" cy="286232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a:t>HPV Vaccine </a:t>
            </a:r>
            <a:r>
              <a:rPr lang="en-US" altLang="en-US" b="1" cap="none" dirty="0" smtClean="0"/>
              <a:t>Uptake</a:t>
            </a:r>
            <a:endParaRPr lang="gez-Ethi-ET" altLang="en-US" b="1" cap="none" dirty="0" smtClean="0"/>
          </a:p>
          <a:p>
            <a:pPr eaLnBrk="0" fontAlgn="base" hangingPunct="0">
              <a:lnSpc>
                <a:spcPct val="150000"/>
              </a:lnSpc>
              <a:spcBef>
                <a:spcPct val="0"/>
              </a:spcBef>
              <a:spcAft>
                <a:spcPct val="0"/>
              </a:spcAft>
              <a:buClrTx/>
            </a:pPr>
            <a:r>
              <a:rPr lang="en-US" altLang="en-US" cap="none" dirty="0"/>
              <a:t>Uptake among </a:t>
            </a:r>
            <a:r>
              <a:rPr lang="gez-Ethi-ET" altLang="en-US" cap="none" dirty="0" smtClean="0"/>
              <a:t>OOSAGs</a:t>
            </a:r>
            <a:r>
              <a:rPr lang="en-US" altLang="en-US" cap="none" dirty="0" smtClean="0"/>
              <a:t>: </a:t>
            </a:r>
            <a:r>
              <a:rPr lang="en-US" altLang="en-US" cap="none" dirty="0"/>
              <a:t>30.4% (95% CI: 27.0–33.8</a:t>
            </a:r>
            <a:r>
              <a:rPr lang="en-US" altLang="en-US" cap="none" dirty="0" smtClean="0"/>
              <a:t>)</a:t>
            </a:r>
            <a:endParaRPr lang="gez-Ethi-ET" altLang="en-US" cap="none" dirty="0" smtClean="0"/>
          </a:p>
          <a:p>
            <a:pPr eaLnBrk="0" fontAlgn="base" hangingPunct="0">
              <a:lnSpc>
                <a:spcPct val="150000"/>
              </a:lnSpc>
              <a:spcBef>
                <a:spcPct val="0"/>
              </a:spcBef>
              <a:spcAft>
                <a:spcPct val="0"/>
              </a:spcAft>
              <a:buClrTx/>
            </a:pPr>
            <a:r>
              <a:rPr lang="en-US" altLang="en-US" cap="none" dirty="0" smtClean="0"/>
              <a:t>Indicates </a:t>
            </a:r>
            <a:r>
              <a:rPr lang="en-US" altLang="en-US" cap="none" dirty="0"/>
              <a:t>large protection gap compared to national </a:t>
            </a:r>
            <a:r>
              <a:rPr lang="en-US" altLang="en-US" cap="none" dirty="0" smtClean="0"/>
              <a:t>targets</a:t>
            </a:r>
            <a:r>
              <a:rPr lang="gez-Ethi-ET" altLang="en-US" cap="none" dirty="0" smtClean="0"/>
              <a:t> </a:t>
            </a:r>
          </a:p>
          <a:p>
            <a:pPr eaLnBrk="0" fontAlgn="base" hangingPunct="0">
              <a:lnSpc>
                <a:spcPct val="150000"/>
              </a:lnSpc>
              <a:spcBef>
                <a:spcPct val="0"/>
              </a:spcBef>
              <a:spcAft>
                <a:spcPct val="0"/>
              </a:spcAft>
              <a:buClrTx/>
            </a:pPr>
            <a:r>
              <a:rPr lang="en-US" altLang="en-US" cap="none" dirty="0"/>
              <a:t>Similar </a:t>
            </a:r>
            <a:r>
              <a:rPr lang="gez-Ethi-ET" altLang="en-US" cap="none" dirty="0" smtClean="0"/>
              <a:t>finding</a:t>
            </a:r>
            <a:r>
              <a:rPr lang="en-US" altLang="en-US" cap="none" dirty="0" smtClean="0"/>
              <a:t> </a:t>
            </a:r>
            <a:r>
              <a:rPr lang="en-US" altLang="en-US" cap="none" dirty="0"/>
              <a:t>has Nigeria </a:t>
            </a:r>
            <a:r>
              <a:rPr lang="gez-Ethi-ET" altLang="en-US" i="1" cap="none" dirty="0" smtClean="0"/>
              <a:t>(</a:t>
            </a:r>
            <a:r>
              <a:rPr lang="en-US" altLang="en-US" i="1" cap="none" dirty="0" err="1" smtClean="0"/>
              <a:t>Oluwole</a:t>
            </a:r>
            <a:r>
              <a:rPr lang="en-US" altLang="en-US" i="1" cap="none" dirty="0" smtClean="0"/>
              <a:t> </a:t>
            </a:r>
            <a:r>
              <a:rPr lang="en-US" altLang="en-US" i="1" cap="none" dirty="0"/>
              <a:t>EO, et </a:t>
            </a:r>
            <a:r>
              <a:rPr lang="en-US" altLang="en-US" i="1" cap="none" dirty="0" smtClean="0"/>
              <a:t>al.</a:t>
            </a:r>
            <a:r>
              <a:rPr lang="gez-Ethi-ET" altLang="en-US" i="1" cap="none" dirty="0" smtClean="0"/>
              <a:t>, 2023) </a:t>
            </a:r>
            <a:r>
              <a:rPr lang="gez-Ethi-ET" altLang="en-US" cap="none" dirty="0" smtClean="0"/>
              <a:t>&amp;</a:t>
            </a:r>
            <a:r>
              <a:rPr lang="en-US" altLang="en-US" cap="none" dirty="0" smtClean="0"/>
              <a:t> Kenya</a:t>
            </a:r>
            <a:r>
              <a:rPr lang="gez-Ethi-ET" altLang="en-US" cap="none" dirty="0" smtClean="0"/>
              <a:t> </a:t>
            </a:r>
            <a:r>
              <a:rPr lang="gez-Ethi-ET" altLang="en-US" i="1" cap="none" dirty="0" smtClean="0"/>
              <a:t>(</a:t>
            </a:r>
            <a:r>
              <a:rPr lang="en-GB" i="1" dirty="0" err="1" smtClean="0"/>
              <a:t>Wambui</a:t>
            </a:r>
            <a:r>
              <a:rPr lang="en-GB" i="1" dirty="0" smtClean="0"/>
              <a:t> </a:t>
            </a:r>
            <a:r>
              <a:rPr lang="en-GB" i="1" dirty="0"/>
              <a:t>CW, et al</a:t>
            </a:r>
            <a:r>
              <a:rPr lang="en-GB" i="1" dirty="0" smtClean="0"/>
              <a:t>.</a:t>
            </a:r>
            <a:r>
              <a:rPr lang="gez-Ethi-ET" i="1" dirty="0" smtClean="0"/>
              <a:t>, 2023)</a:t>
            </a:r>
            <a:endParaRPr lang="gez-Ethi-ET" altLang="en-US" i="1" cap="none" dirty="0" smtClean="0"/>
          </a:p>
          <a:p>
            <a:pPr eaLnBrk="0" fontAlgn="base" hangingPunct="0">
              <a:lnSpc>
                <a:spcPct val="150000"/>
              </a:lnSpc>
              <a:spcBef>
                <a:spcPct val="0"/>
              </a:spcBef>
              <a:spcAft>
                <a:spcPct val="0"/>
              </a:spcAft>
              <a:buClrTx/>
            </a:pPr>
            <a:r>
              <a:rPr lang="gez-Ethi-ET" altLang="en-US" cap="none" dirty="0" smtClean="0"/>
              <a:t> </a:t>
            </a:r>
            <a:r>
              <a:rPr lang="gez-Ethi-ET" altLang="en-US" cap="none" dirty="0"/>
              <a:t>F</a:t>
            </a:r>
            <a:r>
              <a:rPr lang="en-US" altLang="en-US" cap="none" dirty="0" err="1" smtClean="0"/>
              <a:t>inding</a:t>
            </a:r>
            <a:r>
              <a:rPr lang="en-US" altLang="en-US" cap="none" dirty="0" smtClean="0"/>
              <a:t> is well below </a:t>
            </a:r>
            <a:r>
              <a:rPr lang="gez-Ethi-ET" altLang="en-US" cap="none" dirty="0" smtClean="0"/>
              <a:t>WHO </a:t>
            </a:r>
            <a:r>
              <a:rPr lang="en-US" altLang="en-US" cap="none" dirty="0" smtClean="0"/>
              <a:t>target</a:t>
            </a:r>
            <a:endParaRPr lang="en-US" altLang="en-US" cap="none" dirty="0"/>
          </a:p>
        </p:txBody>
      </p:sp>
      <p:sp>
        <p:nvSpPr>
          <p:cNvPr id="7" name="Rectangle 1"/>
          <p:cNvSpPr txBox="1">
            <a:spLocks noChangeArrowheads="1"/>
          </p:cNvSpPr>
          <p:nvPr/>
        </p:nvSpPr>
        <p:spPr bwMode="auto">
          <a:xfrm>
            <a:off x="267763" y="3983490"/>
            <a:ext cx="6527175" cy="240065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b="1" cap="none" dirty="0"/>
              <a:t>Awareness of Cervical Cancer and </a:t>
            </a:r>
            <a:r>
              <a:rPr lang="en-US" altLang="en-US" b="1" cap="none" dirty="0" smtClean="0"/>
              <a:t>HPV</a:t>
            </a:r>
            <a:r>
              <a:rPr lang="gez-Ethi-ET" altLang="en-US" b="1" cap="none" dirty="0" smtClean="0"/>
              <a:t> </a:t>
            </a:r>
            <a:r>
              <a:rPr lang="gez-Ethi-ET" altLang="en-US" b="1" cap="none" dirty="0"/>
              <a:t>(OOSAGs)</a:t>
            </a:r>
          </a:p>
          <a:p>
            <a:pPr eaLnBrk="0" fontAlgn="base" hangingPunct="0">
              <a:lnSpc>
                <a:spcPct val="150000"/>
              </a:lnSpc>
              <a:spcBef>
                <a:spcPct val="0"/>
              </a:spcBef>
              <a:spcAft>
                <a:spcPct val="0"/>
              </a:spcAft>
              <a:buClrTx/>
            </a:pPr>
            <a:r>
              <a:rPr lang="en-US" altLang="en-US" cap="none" dirty="0" smtClean="0"/>
              <a:t>72.4</a:t>
            </a:r>
            <a:r>
              <a:rPr lang="en-US" altLang="en-US" cap="none" dirty="0"/>
              <a:t>% had never heard of cervical </a:t>
            </a:r>
            <a:r>
              <a:rPr lang="en-US" altLang="en-US" cap="none" dirty="0" smtClean="0"/>
              <a:t>cancer</a:t>
            </a:r>
            <a:endParaRPr lang="gez-Ethi-ET" altLang="en-US" cap="none" dirty="0" smtClean="0"/>
          </a:p>
          <a:p>
            <a:pPr eaLnBrk="0" fontAlgn="base" hangingPunct="0">
              <a:lnSpc>
                <a:spcPct val="150000"/>
              </a:lnSpc>
              <a:spcBef>
                <a:spcPct val="0"/>
              </a:spcBef>
              <a:spcAft>
                <a:spcPct val="0"/>
              </a:spcAft>
              <a:buClrTx/>
            </a:pPr>
            <a:r>
              <a:rPr lang="en-US" altLang="en-US" cap="none" dirty="0" smtClean="0"/>
              <a:t>82.8</a:t>
            </a:r>
            <a:r>
              <a:rPr lang="en-US" altLang="en-US" cap="none" dirty="0"/>
              <a:t>% unaware HPV causes cervical </a:t>
            </a:r>
            <a:r>
              <a:rPr lang="en-US" altLang="en-US" cap="none" dirty="0" smtClean="0"/>
              <a:t>cancer</a:t>
            </a:r>
            <a:endParaRPr lang="gez-Ethi-ET" altLang="en-US" cap="none" dirty="0" smtClean="0"/>
          </a:p>
          <a:p>
            <a:pPr eaLnBrk="0" fontAlgn="base" hangingPunct="0">
              <a:lnSpc>
                <a:spcPct val="150000"/>
              </a:lnSpc>
              <a:spcBef>
                <a:spcPct val="0"/>
              </a:spcBef>
              <a:spcAft>
                <a:spcPct val="0"/>
              </a:spcAft>
              <a:buClrTx/>
            </a:pPr>
            <a:r>
              <a:rPr lang="en-US" altLang="en-US" cap="none" dirty="0" smtClean="0"/>
              <a:t>71.1</a:t>
            </a:r>
            <a:r>
              <a:rPr lang="en-US" altLang="en-US" cap="none" dirty="0"/>
              <a:t>% had never heard of HPV </a:t>
            </a:r>
            <a:r>
              <a:rPr lang="en-US" altLang="en-US" cap="none" dirty="0" smtClean="0"/>
              <a:t>vaccine</a:t>
            </a:r>
            <a:endParaRPr lang="gez-Ethi-ET" altLang="en-US" cap="none" dirty="0" smtClean="0"/>
          </a:p>
          <a:p>
            <a:pPr eaLnBrk="0" fontAlgn="base" hangingPunct="0">
              <a:lnSpc>
                <a:spcPct val="150000"/>
              </a:lnSpc>
              <a:spcBef>
                <a:spcPct val="0"/>
              </a:spcBef>
              <a:spcAft>
                <a:spcPct val="0"/>
              </a:spcAft>
              <a:buClrTx/>
            </a:pPr>
            <a:r>
              <a:rPr lang="en-US" altLang="en-US" cap="none" dirty="0" smtClean="0"/>
              <a:t>Only </a:t>
            </a:r>
            <a:r>
              <a:rPr lang="en-US" altLang="en-US" cap="none" dirty="0"/>
              <a:t>21.1% believed HPV vaccine prevents cervical </a:t>
            </a:r>
            <a:r>
              <a:rPr lang="gez-Ethi-ET" altLang="en-US" cap="none" dirty="0" smtClean="0"/>
              <a:t>ca</a:t>
            </a:r>
            <a:endParaRPr lang="en-US" altLang="en-US" cap="none" dirty="0"/>
          </a:p>
        </p:txBody>
      </p:sp>
      <p:graphicFrame>
        <p:nvGraphicFramePr>
          <p:cNvPr id="9" name="Chart 8"/>
          <p:cNvGraphicFramePr>
            <a:graphicFrameLocks/>
          </p:cNvGraphicFramePr>
          <p:nvPr>
            <p:extLst>
              <p:ext uri="{D42A27DB-BD31-4B8C-83A1-F6EECF244321}">
                <p14:modId xmlns:p14="http://schemas.microsoft.com/office/powerpoint/2010/main" val="3046187938"/>
              </p:ext>
            </p:extLst>
          </p:nvPr>
        </p:nvGraphicFramePr>
        <p:xfrm>
          <a:off x="6931843" y="1195029"/>
          <a:ext cx="5201585" cy="460179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940872" y="5984343"/>
            <a:ext cx="4491362" cy="369332"/>
          </a:xfrm>
          <a:prstGeom prst="rect">
            <a:avLst/>
          </a:prstGeom>
          <a:solidFill>
            <a:schemeClr val="bg1"/>
          </a:solidFill>
        </p:spPr>
        <p:txBody>
          <a:bodyPr wrap="square">
            <a:spAutoFit/>
          </a:bodyPr>
          <a:lstStyle/>
          <a:p>
            <a:r>
              <a:rPr lang="gez-Ethi-ET" kern="0" dirty="0" smtClean="0">
                <a:ea typeface="Calibri" panose="020F0502020204030204" pitchFamily="34" charset="0"/>
              </a:rPr>
              <a:t>Inequitable</a:t>
            </a:r>
            <a:r>
              <a:rPr lang="en-US" kern="0" dirty="0" smtClean="0">
                <a:ea typeface="Calibri" panose="020F0502020204030204" pitchFamily="34" charset="0"/>
              </a:rPr>
              <a:t> </a:t>
            </a:r>
            <a:r>
              <a:rPr lang="en-US" kern="0" dirty="0">
                <a:ea typeface="Calibri" panose="020F0502020204030204" pitchFamily="34" charset="0"/>
              </a:rPr>
              <a:t>uptake </a:t>
            </a:r>
            <a:r>
              <a:rPr lang="en-US" kern="0" dirty="0" smtClean="0">
                <a:ea typeface="Calibri" panose="020F0502020204030204" pitchFamily="34" charset="0"/>
              </a:rPr>
              <a:t>continues</a:t>
            </a:r>
            <a:r>
              <a:rPr lang="gez-Ethi-ET" kern="0" dirty="0" smtClean="0">
                <a:ea typeface="Calibri" panose="020F0502020204030204" pitchFamily="34" charset="0"/>
              </a:rPr>
              <a:t> (MEH, 2020)</a:t>
            </a:r>
            <a:r>
              <a:rPr lang="en-US" kern="0" dirty="0" smtClean="0">
                <a:ea typeface="Calibri" panose="020F0502020204030204" pitchFamily="34" charset="0"/>
              </a:rPr>
              <a:t> </a:t>
            </a:r>
            <a:endParaRPr lang="en-US" dirty="0"/>
          </a:p>
        </p:txBody>
      </p:sp>
    </p:spTree>
    <p:extLst>
      <p:ext uri="{BB962C8B-B14F-4D97-AF65-F5344CB8AC3E}">
        <p14:creationId xmlns:p14="http://schemas.microsoft.com/office/powerpoint/2010/main" val="3146136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2" y="101229"/>
            <a:ext cx="7199897"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2" y="1126963"/>
            <a:ext cx="6685614" cy="1477328"/>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a:t>Perceived Risk of Cervical </a:t>
            </a:r>
            <a:r>
              <a:rPr lang="en-US" altLang="en-US" b="1" cap="none" dirty="0" smtClean="0"/>
              <a:t>Cancer</a:t>
            </a:r>
            <a:r>
              <a:rPr lang="gez-Ethi-ET" altLang="en-US" b="1" cap="none" dirty="0" smtClean="0"/>
              <a:t> among OOSAGs</a:t>
            </a:r>
          </a:p>
          <a:p>
            <a:pPr eaLnBrk="0" fontAlgn="base" hangingPunct="0">
              <a:lnSpc>
                <a:spcPct val="150000"/>
              </a:lnSpc>
              <a:spcBef>
                <a:spcPct val="0"/>
              </a:spcBef>
              <a:spcAft>
                <a:spcPct val="0"/>
              </a:spcAft>
              <a:buClrTx/>
            </a:pPr>
            <a:r>
              <a:rPr lang="en-US" altLang="en-US" cap="none" dirty="0" smtClean="0"/>
              <a:t>66.</a:t>
            </a:r>
            <a:r>
              <a:rPr lang="gez-Ethi-ET" altLang="en-US" cap="none" dirty="0" smtClean="0"/>
              <a:t>3</a:t>
            </a:r>
            <a:r>
              <a:rPr lang="en-US" altLang="en-US" cap="none" dirty="0" smtClean="0"/>
              <a:t>% </a:t>
            </a:r>
            <a:r>
              <a:rPr lang="en-US" altLang="en-US" cap="none" dirty="0"/>
              <a:t>not at all </a:t>
            </a:r>
            <a:r>
              <a:rPr lang="en-US" altLang="en-US" cap="none" dirty="0" smtClean="0"/>
              <a:t>concerned</a:t>
            </a:r>
            <a:endParaRPr lang="gez-Ethi-ET" altLang="en-US" cap="none" dirty="0" smtClean="0"/>
          </a:p>
          <a:p>
            <a:pPr eaLnBrk="0" fontAlgn="base" hangingPunct="0">
              <a:lnSpc>
                <a:spcPct val="150000"/>
              </a:lnSpc>
              <a:spcBef>
                <a:spcPct val="0"/>
              </a:spcBef>
              <a:spcAft>
                <a:spcPct val="0"/>
              </a:spcAft>
              <a:buClrTx/>
            </a:pPr>
            <a:r>
              <a:rPr lang="en-US" altLang="en-US" cap="none" dirty="0" smtClean="0"/>
              <a:t>14.7</a:t>
            </a:r>
            <a:r>
              <a:rPr lang="en-US" altLang="en-US" cap="none" dirty="0"/>
              <a:t>% moderately </a:t>
            </a:r>
            <a:r>
              <a:rPr lang="en-US" altLang="en-US" cap="none" dirty="0" smtClean="0"/>
              <a:t>concerned</a:t>
            </a:r>
            <a:r>
              <a:rPr lang="gez-Ethi-ET" altLang="en-US" cap="none" dirty="0" smtClean="0"/>
              <a:t> &amp; only </a:t>
            </a:r>
            <a:r>
              <a:rPr lang="en-US" altLang="en-US" cap="none" dirty="0" smtClean="0"/>
              <a:t>2.0</a:t>
            </a:r>
            <a:r>
              <a:rPr lang="en-US" altLang="en-US" cap="none" dirty="0"/>
              <a:t>% very concerned</a:t>
            </a:r>
          </a:p>
        </p:txBody>
      </p:sp>
      <p:sp>
        <p:nvSpPr>
          <p:cNvPr id="7" name="Rectangle 1"/>
          <p:cNvSpPr txBox="1">
            <a:spLocks noChangeArrowheads="1"/>
          </p:cNvSpPr>
          <p:nvPr/>
        </p:nvSpPr>
        <p:spPr bwMode="auto">
          <a:xfrm>
            <a:off x="329782" y="3169894"/>
            <a:ext cx="6220920" cy="3141694"/>
          </a:xfrm>
          <a:prstGeom prst="rect">
            <a:avLst/>
          </a:prstGeom>
          <a:solidFill>
            <a:schemeClr val="bg1"/>
          </a:solidFill>
          <a:ln>
            <a:solidFill>
              <a:schemeClr val="accent1"/>
            </a:solid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b="1" cap="none" dirty="0"/>
              <a:t>Vaccine Confidence </a:t>
            </a:r>
            <a:r>
              <a:rPr lang="en-US" altLang="en-US" b="1" cap="none" dirty="0" smtClean="0"/>
              <a:t>(</a:t>
            </a:r>
            <a:r>
              <a:rPr lang="gez-Ethi-ET" altLang="en-US" b="1" cap="none" dirty="0" smtClean="0"/>
              <a:t>OOSAGs)</a:t>
            </a:r>
          </a:p>
          <a:p>
            <a:pPr eaLnBrk="0" fontAlgn="base" hangingPunct="0">
              <a:lnSpc>
                <a:spcPct val="150000"/>
              </a:lnSpc>
              <a:spcBef>
                <a:spcPct val="0"/>
              </a:spcBef>
              <a:spcAft>
                <a:spcPct val="0"/>
              </a:spcAft>
              <a:buClrTx/>
            </a:pPr>
            <a:r>
              <a:rPr lang="en-US" altLang="en-US" sz="1800" cap="none" dirty="0"/>
              <a:t>31.6% rated </a:t>
            </a:r>
            <a:r>
              <a:rPr lang="gez-Ethi-ET" altLang="en-US" sz="1800" cap="none" dirty="0" smtClean="0"/>
              <a:t>HPV </a:t>
            </a:r>
            <a:r>
              <a:rPr lang="en-US" altLang="en-US" sz="1800" cap="none" dirty="0" smtClean="0"/>
              <a:t>vaccine </a:t>
            </a:r>
            <a:r>
              <a:rPr lang="en-US" altLang="en-US" sz="1800" cap="none" dirty="0"/>
              <a:t>very </a:t>
            </a:r>
            <a:r>
              <a:rPr lang="en-US" altLang="en-US" sz="1800" cap="none" dirty="0" smtClean="0"/>
              <a:t>important</a:t>
            </a:r>
            <a:r>
              <a:rPr lang="gez-Ethi-ET" altLang="en-US" sz="1800" cap="none" dirty="0" smtClean="0"/>
              <a:t> &amp; </a:t>
            </a:r>
            <a:r>
              <a:rPr lang="en-US" altLang="en-US" sz="1800" cap="none" dirty="0" smtClean="0"/>
              <a:t>moderately important</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27.7</a:t>
            </a:r>
            <a:r>
              <a:rPr lang="en-US" altLang="en-US" sz="1800" cap="none" dirty="0"/>
              <a:t>% considered it very safe, 32.5% moderately </a:t>
            </a:r>
            <a:r>
              <a:rPr lang="en-US" altLang="en-US" sz="1800" cap="none" dirty="0" smtClean="0"/>
              <a:t>safe</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84.7</a:t>
            </a:r>
            <a:r>
              <a:rPr lang="en-US" altLang="en-US" sz="1800" cap="none" dirty="0"/>
              <a:t>% had not heard negative information in past 12 </a:t>
            </a:r>
            <a:r>
              <a:rPr lang="en-US" altLang="en-US" sz="1800" cap="none" dirty="0" smtClean="0"/>
              <a:t>months</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Main </a:t>
            </a:r>
            <a:r>
              <a:rPr lang="en-US" altLang="en-US" sz="1800" cap="none" dirty="0"/>
              <a:t>concerns: fertility (20.8%), pain (8.2%), side effects (5.2%)</a:t>
            </a:r>
          </a:p>
        </p:txBody>
      </p:sp>
      <p:pic>
        <p:nvPicPr>
          <p:cNvPr id="3" name="Picture 2"/>
          <p:cNvPicPr>
            <a:picLocks noChangeAspect="1"/>
          </p:cNvPicPr>
          <p:nvPr/>
        </p:nvPicPr>
        <p:blipFill>
          <a:blip r:embed="rId3"/>
          <a:stretch>
            <a:fillRect/>
          </a:stretch>
        </p:blipFill>
        <p:spPr>
          <a:xfrm>
            <a:off x="7529679" y="69489"/>
            <a:ext cx="4662321" cy="2960292"/>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399018658"/>
              </p:ext>
            </p:extLst>
          </p:nvPr>
        </p:nvGraphicFramePr>
        <p:xfrm>
          <a:off x="6693419" y="3134503"/>
          <a:ext cx="5498581" cy="366712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395284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862218"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1" y="1119586"/>
            <a:ext cx="6115989" cy="3323987"/>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a:t>Information Access and Trusted Sources </a:t>
            </a:r>
            <a:r>
              <a:rPr lang="en-US" altLang="en-US" b="1" cap="none" dirty="0" smtClean="0"/>
              <a:t>(</a:t>
            </a:r>
            <a:r>
              <a:rPr lang="gez-Ethi-ET" altLang="en-US" b="1" cap="none" dirty="0" smtClean="0"/>
              <a:t>OOSAGs)</a:t>
            </a:r>
          </a:p>
          <a:p>
            <a:pPr eaLnBrk="0" fontAlgn="base" hangingPunct="0">
              <a:lnSpc>
                <a:spcPct val="150000"/>
              </a:lnSpc>
              <a:spcBef>
                <a:spcPct val="0"/>
              </a:spcBef>
              <a:spcAft>
                <a:spcPct val="0"/>
              </a:spcAft>
              <a:buClrTx/>
            </a:pPr>
            <a:r>
              <a:rPr lang="en-US" altLang="en-US" cap="none" dirty="0"/>
              <a:t>54.1% did not know where to find reliable </a:t>
            </a:r>
            <a:r>
              <a:rPr lang="en-US" altLang="en-US" cap="none" dirty="0" smtClean="0"/>
              <a:t>information</a:t>
            </a:r>
            <a:endParaRPr lang="gez-Ethi-ET" altLang="en-US" cap="none" dirty="0" smtClean="0"/>
          </a:p>
          <a:p>
            <a:pPr eaLnBrk="0" fontAlgn="base" hangingPunct="0">
              <a:lnSpc>
                <a:spcPct val="150000"/>
              </a:lnSpc>
              <a:spcBef>
                <a:spcPct val="0"/>
              </a:spcBef>
              <a:spcAft>
                <a:spcPct val="0"/>
              </a:spcAft>
              <a:buClrTx/>
            </a:pPr>
            <a:r>
              <a:rPr lang="en-US" altLang="en-US" cap="none" dirty="0" smtClean="0"/>
              <a:t>Health </a:t>
            </a:r>
            <a:r>
              <a:rPr lang="en-US" altLang="en-US" cap="none" dirty="0"/>
              <a:t>facilities (44.4%) and parents (17.3%) were main </a:t>
            </a:r>
            <a:r>
              <a:rPr lang="en-US" altLang="en-US" cap="none" dirty="0" smtClean="0"/>
              <a:t>sources</a:t>
            </a:r>
            <a:endParaRPr lang="gez-Ethi-ET" altLang="en-US" cap="none" dirty="0" smtClean="0"/>
          </a:p>
          <a:p>
            <a:pPr eaLnBrk="0" fontAlgn="base" hangingPunct="0">
              <a:lnSpc>
                <a:spcPct val="150000"/>
              </a:lnSpc>
              <a:spcBef>
                <a:spcPct val="0"/>
              </a:spcBef>
              <a:spcAft>
                <a:spcPct val="0"/>
              </a:spcAft>
              <a:buClrTx/>
            </a:pPr>
            <a:r>
              <a:rPr lang="en-US" altLang="en-US" cap="none" dirty="0" smtClean="0"/>
              <a:t>25.3</a:t>
            </a:r>
            <a:r>
              <a:rPr lang="en-US" altLang="en-US" cap="none" dirty="0"/>
              <a:t>% reported no source at </a:t>
            </a:r>
            <a:r>
              <a:rPr lang="en-US" altLang="en-US" cap="none" dirty="0" smtClean="0"/>
              <a:t>all</a:t>
            </a:r>
            <a:endParaRPr lang="gez-Ethi-ET" altLang="en-US" cap="none" dirty="0" smtClean="0"/>
          </a:p>
          <a:p>
            <a:pPr eaLnBrk="0" fontAlgn="base" hangingPunct="0">
              <a:lnSpc>
                <a:spcPct val="150000"/>
              </a:lnSpc>
              <a:spcBef>
                <a:spcPct val="0"/>
              </a:spcBef>
              <a:spcAft>
                <a:spcPct val="0"/>
              </a:spcAft>
              <a:buClrTx/>
            </a:pPr>
            <a:r>
              <a:rPr lang="en-US" altLang="en-US" b="1" i="1" cap="none" dirty="0" smtClean="0"/>
              <a:t>Trusted </a:t>
            </a:r>
            <a:r>
              <a:rPr lang="en-US" altLang="en-US" b="1" i="1" cap="none" dirty="0"/>
              <a:t>advisors: </a:t>
            </a:r>
            <a:r>
              <a:rPr lang="en-US" altLang="en-US" cap="none" dirty="0"/>
              <a:t>health workers (59.5%), family (30.2</a:t>
            </a:r>
            <a:r>
              <a:rPr lang="en-US" altLang="en-US" cap="none" dirty="0" smtClean="0"/>
              <a:t>%)</a:t>
            </a:r>
            <a:endParaRPr lang="gez-Ethi-ET" altLang="en-US" cap="none" dirty="0" smtClean="0"/>
          </a:p>
          <a:p>
            <a:pPr eaLnBrk="0" fontAlgn="base" hangingPunct="0">
              <a:lnSpc>
                <a:spcPct val="150000"/>
              </a:lnSpc>
              <a:spcBef>
                <a:spcPct val="0"/>
              </a:spcBef>
              <a:spcAft>
                <a:spcPct val="0"/>
              </a:spcAft>
              <a:buClrTx/>
            </a:pPr>
            <a:r>
              <a:rPr lang="en-US" altLang="en-US" b="1" i="1" cap="none" dirty="0" smtClean="0"/>
              <a:t>Trust </a:t>
            </a:r>
            <a:r>
              <a:rPr lang="en-US" altLang="en-US" b="1" i="1" cap="none" dirty="0"/>
              <a:t>in health workers:</a:t>
            </a:r>
            <a:r>
              <a:rPr lang="en-US" altLang="en-US" cap="none" dirty="0"/>
              <a:t> 71.4% moderate to very high</a:t>
            </a:r>
          </a:p>
        </p:txBody>
      </p:sp>
      <p:graphicFrame>
        <p:nvGraphicFramePr>
          <p:cNvPr id="13" name="Chart 12"/>
          <p:cNvGraphicFramePr>
            <a:graphicFrameLocks/>
          </p:cNvGraphicFramePr>
          <p:nvPr>
            <p:extLst>
              <p:ext uri="{D42A27DB-BD31-4B8C-83A1-F6EECF244321}">
                <p14:modId xmlns:p14="http://schemas.microsoft.com/office/powerpoint/2010/main" val="2195846461"/>
              </p:ext>
            </p:extLst>
          </p:nvPr>
        </p:nvGraphicFramePr>
        <p:xfrm>
          <a:off x="6580683" y="1119586"/>
          <a:ext cx="5611316" cy="403703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1480100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4150" y="313717"/>
            <a:ext cx="10664078" cy="623429"/>
          </a:xfrm>
          <a:solidFill>
            <a:schemeClr val="bg1"/>
          </a:solidFill>
        </p:spPr>
        <p:txBody>
          <a:bodyPr/>
          <a:lstStyle/>
          <a:p>
            <a:pPr algn="l"/>
            <a:r>
              <a:rPr lang="en-US" b="1" dirty="0" smtClean="0"/>
              <a:t>O</a:t>
            </a:r>
            <a:r>
              <a:rPr lang="en-US" b="1" cap="none" dirty="0" smtClean="0"/>
              <a:t>utlines</a:t>
            </a:r>
            <a:endParaRPr lang="en-US" dirty="0"/>
          </a:p>
        </p:txBody>
      </p:sp>
      <p:sp>
        <p:nvSpPr>
          <p:cNvPr id="3" name="Content Placeholder 2"/>
          <p:cNvSpPr>
            <a:spLocks noGrp="1"/>
          </p:cNvSpPr>
          <p:nvPr>
            <p:ph sz="quarter" idx="13"/>
          </p:nvPr>
        </p:nvSpPr>
        <p:spPr>
          <a:xfrm>
            <a:off x="614149" y="1066161"/>
            <a:ext cx="10664079" cy="3396658"/>
          </a:xfrm>
          <a:solidFill>
            <a:schemeClr val="bg1"/>
          </a:solidFill>
        </p:spPr>
        <p:txBody>
          <a:bodyPr>
            <a:noAutofit/>
          </a:bodyPr>
          <a:lstStyle/>
          <a:p>
            <a:pPr marL="457200" indent="-457200">
              <a:lnSpc>
                <a:spcPct val="100000"/>
              </a:lnSpc>
            </a:pPr>
            <a:r>
              <a:rPr lang="en-US" sz="2400" cap="none" dirty="0" smtClean="0"/>
              <a:t>Background/Rationale </a:t>
            </a:r>
          </a:p>
          <a:p>
            <a:pPr marL="457200" indent="-457200">
              <a:lnSpc>
                <a:spcPct val="100000"/>
              </a:lnSpc>
            </a:pPr>
            <a:r>
              <a:rPr lang="en-US" sz="2400" cap="none" dirty="0" smtClean="0"/>
              <a:t>Objectives</a:t>
            </a:r>
          </a:p>
          <a:p>
            <a:pPr marL="457200" indent="-457200">
              <a:lnSpc>
                <a:spcPct val="100000"/>
              </a:lnSpc>
            </a:pPr>
            <a:r>
              <a:rPr lang="en-US" sz="2400" cap="none" dirty="0" smtClean="0"/>
              <a:t>Methods </a:t>
            </a:r>
          </a:p>
          <a:p>
            <a:pPr marL="457200" indent="-457200">
              <a:lnSpc>
                <a:spcPct val="100000"/>
              </a:lnSpc>
            </a:pPr>
            <a:r>
              <a:rPr lang="gez-Ethi-ET" sz="2400" cap="none" dirty="0" smtClean="0"/>
              <a:t>Results/Discussion</a:t>
            </a:r>
          </a:p>
          <a:p>
            <a:pPr marL="457200" indent="-457200">
              <a:lnSpc>
                <a:spcPct val="100000"/>
              </a:lnSpc>
            </a:pPr>
            <a:r>
              <a:rPr lang="gez-Ethi-ET" sz="2400" cap="none" dirty="0" smtClean="0"/>
              <a:t>Conclusion/Recommendations</a:t>
            </a:r>
          </a:p>
          <a:p>
            <a:pPr marL="457200" indent="-457200">
              <a:lnSpc>
                <a:spcPct val="100000"/>
              </a:lnSpc>
            </a:pPr>
            <a:r>
              <a:rPr lang="gez-Ethi-ET" sz="2400" cap="none" dirty="0" smtClean="0"/>
              <a:t>Acknowlegdement</a:t>
            </a:r>
            <a:endParaRPr lang="en-US" sz="2400" cap="none" dirty="0" smtClean="0"/>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7927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862218"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1" y="958933"/>
            <a:ext cx="6480752" cy="2862322"/>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smtClean="0"/>
              <a:t>Motivation</a:t>
            </a:r>
            <a:r>
              <a:rPr lang="gez-Ethi-ET" altLang="en-US" b="1" cap="none" dirty="0" smtClean="0"/>
              <a:t>/Intention</a:t>
            </a:r>
            <a:r>
              <a:rPr lang="en-US" altLang="en-US" b="1" cap="none" dirty="0" smtClean="0"/>
              <a:t> </a:t>
            </a:r>
            <a:r>
              <a:rPr lang="en-US" altLang="en-US" b="1" cap="none" dirty="0"/>
              <a:t>to </a:t>
            </a:r>
            <a:r>
              <a:rPr lang="en-US" altLang="en-US" b="1" cap="none" dirty="0" smtClean="0"/>
              <a:t>Receive</a:t>
            </a:r>
            <a:r>
              <a:rPr lang="gez-Ethi-ET" altLang="en-US" b="1" cap="none" dirty="0" smtClean="0"/>
              <a:t> the</a:t>
            </a:r>
            <a:r>
              <a:rPr lang="en-US" altLang="en-US" b="1" cap="none" dirty="0" smtClean="0"/>
              <a:t> </a:t>
            </a:r>
            <a:r>
              <a:rPr lang="en-US" altLang="en-US" b="1" cap="none" dirty="0"/>
              <a:t>HPV </a:t>
            </a:r>
            <a:r>
              <a:rPr lang="en-US" altLang="en-US" b="1" cap="none" dirty="0" smtClean="0"/>
              <a:t>Vaccine</a:t>
            </a:r>
            <a:endParaRPr lang="gez-Ethi-ET" altLang="en-US" b="1" cap="none" dirty="0" smtClean="0"/>
          </a:p>
          <a:p>
            <a:pPr eaLnBrk="0" fontAlgn="base" hangingPunct="0">
              <a:lnSpc>
                <a:spcPct val="150000"/>
              </a:lnSpc>
              <a:spcBef>
                <a:spcPct val="0"/>
              </a:spcBef>
              <a:spcAft>
                <a:spcPct val="0"/>
              </a:spcAft>
              <a:buClrTx/>
            </a:pPr>
            <a:r>
              <a:rPr lang="en-US" altLang="en-US" cap="none" dirty="0"/>
              <a:t>Among unvaccinated girls (n=482</a:t>
            </a:r>
            <a:r>
              <a:rPr lang="en-US" altLang="en-US" cap="none" dirty="0" smtClean="0"/>
              <a:t>):</a:t>
            </a:r>
            <a:endParaRPr lang="gez-Ethi-ET" altLang="en-US" cap="none" dirty="0" smtClean="0"/>
          </a:p>
          <a:p>
            <a:pPr lvl="1" eaLnBrk="0" fontAlgn="base" hangingPunct="0">
              <a:lnSpc>
                <a:spcPct val="100000"/>
              </a:lnSpc>
              <a:spcBef>
                <a:spcPct val="0"/>
              </a:spcBef>
              <a:spcAft>
                <a:spcPct val="0"/>
              </a:spcAft>
              <a:buClrTx/>
            </a:pPr>
            <a:r>
              <a:rPr lang="gez-Ethi-ET" altLang="en-US" sz="2000" cap="none" dirty="0" smtClean="0"/>
              <a:t>80</a:t>
            </a:r>
            <a:r>
              <a:rPr lang="en-US" altLang="en-US" sz="2000" cap="none" dirty="0" smtClean="0"/>
              <a:t>.</a:t>
            </a:r>
            <a:r>
              <a:rPr lang="gez-Ethi-ET" altLang="en-US" sz="2000" cap="none" dirty="0" smtClean="0"/>
              <a:t>1</a:t>
            </a:r>
            <a:r>
              <a:rPr lang="en-US" altLang="en-US" sz="2000" cap="none" dirty="0" smtClean="0"/>
              <a:t>% </a:t>
            </a:r>
            <a:r>
              <a:rPr lang="en-US" altLang="en-US" sz="2000" cap="none" dirty="0"/>
              <a:t>intend to be </a:t>
            </a:r>
            <a:r>
              <a:rPr lang="en-US" altLang="en-US" sz="2000" cap="none" dirty="0" smtClean="0"/>
              <a:t>vaccinated</a:t>
            </a:r>
            <a:endParaRPr lang="gez-Ethi-ET" altLang="en-US" sz="2000" cap="none" dirty="0" smtClean="0"/>
          </a:p>
          <a:p>
            <a:pPr lvl="1" eaLnBrk="0" fontAlgn="base" hangingPunct="0">
              <a:lnSpc>
                <a:spcPct val="100000"/>
              </a:lnSpc>
              <a:spcBef>
                <a:spcPct val="0"/>
              </a:spcBef>
              <a:spcAft>
                <a:spcPct val="0"/>
              </a:spcAft>
              <a:buClrTx/>
            </a:pPr>
            <a:r>
              <a:rPr lang="gez-Ethi-ET" altLang="en-US" sz="2000" cap="none" dirty="0" smtClean="0"/>
              <a:t>7.9</a:t>
            </a:r>
            <a:r>
              <a:rPr lang="en-US" altLang="en-US" sz="2000" cap="none" dirty="0" smtClean="0"/>
              <a:t>% </a:t>
            </a:r>
            <a:r>
              <a:rPr lang="en-US" altLang="en-US" sz="2000" cap="none" dirty="0"/>
              <a:t>do not want the </a:t>
            </a:r>
            <a:r>
              <a:rPr lang="en-US" altLang="en-US" sz="2000" cap="none" dirty="0" smtClean="0"/>
              <a:t>vaccine</a:t>
            </a:r>
            <a:endParaRPr lang="gez-Ethi-ET" altLang="en-US" sz="2000" cap="none" dirty="0" smtClean="0"/>
          </a:p>
          <a:p>
            <a:pPr lvl="1" eaLnBrk="0" fontAlgn="base" hangingPunct="0">
              <a:lnSpc>
                <a:spcPct val="100000"/>
              </a:lnSpc>
              <a:spcBef>
                <a:spcPct val="0"/>
              </a:spcBef>
              <a:spcAft>
                <a:spcPct val="0"/>
              </a:spcAft>
              <a:buClrTx/>
            </a:pPr>
            <a:r>
              <a:rPr lang="gez-Ethi-ET" altLang="en-US" sz="2000" cap="none" dirty="0" smtClean="0"/>
              <a:t>12.0</a:t>
            </a:r>
            <a:r>
              <a:rPr lang="en-US" altLang="en-US" sz="2000" cap="none" dirty="0" smtClean="0"/>
              <a:t>% undecided</a:t>
            </a:r>
            <a:endParaRPr lang="gez-Ethi-ET" altLang="en-US" sz="2000" cap="none" dirty="0" smtClean="0"/>
          </a:p>
          <a:p>
            <a:pPr eaLnBrk="0" fontAlgn="base" hangingPunct="0">
              <a:lnSpc>
                <a:spcPct val="150000"/>
              </a:lnSpc>
              <a:spcBef>
                <a:spcPct val="0"/>
              </a:spcBef>
              <a:spcAft>
                <a:spcPct val="0"/>
              </a:spcAft>
              <a:buClrTx/>
            </a:pPr>
            <a:r>
              <a:rPr lang="en-US" altLang="en-US" cap="none" dirty="0" smtClean="0">
                <a:solidFill>
                  <a:srgbClr val="FF0000"/>
                </a:solidFill>
              </a:rPr>
              <a:t>This </a:t>
            </a:r>
            <a:r>
              <a:rPr lang="en-US" altLang="en-US" cap="none" dirty="0">
                <a:solidFill>
                  <a:srgbClr val="FF0000"/>
                </a:solidFill>
              </a:rPr>
              <a:t>shows potential for improvement through targeted communication </a:t>
            </a:r>
            <a:r>
              <a:rPr lang="gez-Ethi-ET" altLang="en-US" cap="none" dirty="0" smtClean="0">
                <a:solidFill>
                  <a:srgbClr val="FF0000"/>
                </a:solidFill>
              </a:rPr>
              <a:t>&amp;</a:t>
            </a:r>
            <a:r>
              <a:rPr lang="en-US" altLang="en-US" cap="none" dirty="0" smtClean="0">
                <a:solidFill>
                  <a:srgbClr val="FF0000"/>
                </a:solidFill>
              </a:rPr>
              <a:t> </a:t>
            </a:r>
            <a:r>
              <a:rPr lang="en-US" altLang="en-US" cap="none" dirty="0">
                <a:solidFill>
                  <a:srgbClr val="FF0000"/>
                </a:solidFill>
              </a:rPr>
              <a:t>trust-building interventions</a:t>
            </a:r>
            <a:endParaRPr lang="en-US" altLang="en-US" sz="2200" cap="none"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4211895440"/>
              </p:ext>
            </p:extLst>
          </p:nvPr>
        </p:nvGraphicFramePr>
        <p:xfrm>
          <a:off x="6900470" y="275190"/>
          <a:ext cx="5291530" cy="35758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p:cNvSpPr txBox="1">
            <a:spLocks noChangeArrowheads="1"/>
          </p:cNvSpPr>
          <p:nvPr/>
        </p:nvSpPr>
        <p:spPr bwMode="auto">
          <a:xfrm>
            <a:off x="329782" y="4050034"/>
            <a:ext cx="11862218" cy="2616101"/>
          </a:xfrm>
          <a:prstGeom prst="rect">
            <a:avLst/>
          </a:prstGeom>
          <a:solidFill>
            <a:schemeClr val="accent4">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b="1" cap="none" dirty="0"/>
              <a:t>Communication Barriers (Health Workers &amp; Family)</a:t>
            </a:r>
            <a:endParaRPr lang="gez-Ethi-ET" altLang="en-US" b="1" cap="none" dirty="0" smtClean="0"/>
          </a:p>
          <a:p>
            <a:pPr eaLnBrk="0" fontAlgn="base" hangingPunct="0">
              <a:lnSpc>
                <a:spcPct val="150000"/>
              </a:lnSpc>
              <a:spcBef>
                <a:spcPct val="0"/>
              </a:spcBef>
              <a:spcAft>
                <a:spcPct val="0"/>
              </a:spcAft>
              <a:buClrTx/>
            </a:pPr>
            <a:r>
              <a:rPr lang="en-US" altLang="en-US" cap="none" dirty="0"/>
              <a:t>40.1%: “Not at all” easy to discuss SRH with health </a:t>
            </a:r>
            <a:r>
              <a:rPr lang="en-US" altLang="en-US" cap="none" dirty="0" smtClean="0"/>
              <a:t>workers</a:t>
            </a:r>
            <a:endParaRPr lang="gez-Ethi-ET" altLang="en-US" cap="none" dirty="0" smtClean="0"/>
          </a:p>
          <a:p>
            <a:pPr eaLnBrk="0" fontAlgn="base" hangingPunct="0">
              <a:lnSpc>
                <a:spcPct val="150000"/>
              </a:lnSpc>
              <a:spcBef>
                <a:spcPct val="0"/>
              </a:spcBef>
              <a:spcAft>
                <a:spcPct val="0"/>
              </a:spcAft>
              <a:buClrTx/>
            </a:pPr>
            <a:r>
              <a:rPr lang="en-US" altLang="en-US" cap="none" dirty="0" smtClean="0"/>
              <a:t>Only </a:t>
            </a:r>
            <a:r>
              <a:rPr lang="en-US" altLang="en-US" cap="none" dirty="0"/>
              <a:t>6.1%: “Very easy</a:t>
            </a:r>
            <a:r>
              <a:rPr lang="en-US" altLang="en-US" cap="none" dirty="0" smtClean="0"/>
              <a:t>”</a:t>
            </a:r>
            <a:endParaRPr lang="gez-Ethi-ET" altLang="en-US" cap="none" dirty="0" smtClean="0"/>
          </a:p>
          <a:p>
            <a:pPr eaLnBrk="0" fontAlgn="base" hangingPunct="0">
              <a:lnSpc>
                <a:spcPct val="150000"/>
              </a:lnSpc>
              <a:spcBef>
                <a:spcPct val="0"/>
              </a:spcBef>
              <a:spcAft>
                <a:spcPct val="0"/>
              </a:spcAft>
              <a:buClrTx/>
            </a:pPr>
            <a:r>
              <a:rPr lang="en-US" altLang="en-US" cap="none" dirty="0" smtClean="0"/>
              <a:t>With </a:t>
            </a:r>
            <a:r>
              <a:rPr lang="en-US" altLang="en-US" cap="none" dirty="0"/>
              <a:t>family: 23% “Not at all” comfortable, 31.2% “A little,” 36.4% “Moderately,” 9.1% “Very comfortable</a:t>
            </a:r>
            <a:r>
              <a:rPr lang="en-US" altLang="en-US" cap="none" dirty="0" smtClean="0"/>
              <a:t>”</a:t>
            </a:r>
            <a:endParaRPr lang="gez-Ethi-ET" altLang="en-US" cap="none" dirty="0" smtClean="0"/>
          </a:p>
          <a:p>
            <a:pPr eaLnBrk="0" fontAlgn="base" hangingPunct="0">
              <a:lnSpc>
                <a:spcPct val="100000"/>
              </a:lnSpc>
              <a:spcBef>
                <a:spcPct val="0"/>
              </a:spcBef>
              <a:spcAft>
                <a:spcPct val="0"/>
              </a:spcAft>
              <a:buClrTx/>
            </a:pPr>
            <a:r>
              <a:rPr lang="gez-Ethi-ET" altLang="en-US" sz="2200" cap="none" dirty="0" smtClean="0">
                <a:solidFill>
                  <a:srgbClr val="FF0000"/>
                </a:solidFill>
              </a:rPr>
              <a:t>The</a:t>
            </a:r>
            <a:r>
              <a:rPr lang="en-US" altLang="en-US" sz="2200" cap="none" dirty="0" smtClean="0">
                <a:solidFill>
                  <a:srgbClr val="FF0000"/>
                </a:solidFill>
              </a:rPr>
              <a:t> </a:t>
            </a:r>
            <a:r>
              <a:rPr lang="en-US" altLang="en-US" sz="2200" cap="none" dirty="0">
                <a:solidFill>
                  <a:srgbClr val="FF0000"/>
                </a:solidFill>
              </a:rPr>
              <a:t>difficulty girls face in discussing SRH with health workers and </a:t>
            </a:r>
            <a:r>
              <a:rPr lang="en-US" altLang="en-US" sz="2200" cap="none" dirty="0" smtClean="0">
                <a:solidFill>
                  <a:srgbClr val="FF0000"/>
                </a:solidFill>
              </a:rPr>
              <a:t>family</a:t>
            </a:r>
            <a:r>
              <a:rPr lang="gez-Ethi-ET" altLang="en-US" sz="2200" cap="none" dirty="0" smtClean="0">
                <a:solidFill>
                  <a:srgbClr val="FF0000"/>
                </a:solidFill>
              </a:rPr>
              <a:t> </a:t>
            </a:r>
            <a:r>
              <a:rPr lang="en-US" altLang="en-US" sz="2200" b="1" i="1" cap="none" dirty="0" smtClean="0">
                <a:solidFill>
                  <a:srgbClr val="FF0000"/>
                </a:solidFill>
              </a:rPr>
              <a:t>limits </a:t>
            </a:r>
            <a:r>
              <a:rPr lang="en-US" altLang="en-US" sz="2200" b="1" i="1" cap="none" dirty="0">
                <a:solidFill>
                  <a:srgbClr val="FF0000"/>
                </a:solidFill>
              </a:rPr>
              <a:t>opportunities for vaccine </a:t>
            </a:r>
            <a:r>
              <a:rPr lang="en-US" altLang="en-US" sz="2200" b="1" i="1" cap="none" dirty="0" smtClean="0">
                <a:solidFill>
                  <a:srgbClr val="FF0000"/>
                </a:solidFill>
              </a:rPr>
              <a:t>counseling</a:t>
            </a:r>
            <a:endParaRPr lang="en-US" altLang="en-US" sz="2200" b="1" i="1" cap="none" dirty="0">
              <a:solidFill>
                <a:srgbClr val="FF0000"/>
              </a:solidFill>
            </a:endParaRPr>
          </a:p>
        </p:txBody>
      </p:sp>
      <p:sp>
        <p:nvSpPr>
          <p:cNvPr id="3" name="Rectangle 2"/>
          <p:cNvSpPr/>
          <p:nvPr/>
        </p:nvSpPr>
        <p:spPr>
          <a:xfrm>
            <a:off x="7013242" y="4200059"/>
            <a:ext cx="5065985" cy="1340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 communication not only conveys information but functions as a cue to action, increasing parents’ perceived need for </a:t>
            </a:r>
            <a:r>
              <a:rPr lang="en-US" dirty="0" smtClean="0"/>
              <a:t>vaccination</a:t>
            </a:r>
            <a:r>
              <a:rPr lang="gez-Ethi-ET" dirty="0" smtClean="0"/>
              <a:t> </a:t>
            </a:r>
            <a:r>
              <a:rPr lang="en-US" dirty="0"/>
              <a:t>[Oh, N.L., et al</a:t>
            </a:r>
            <a:r>
              <a:rPr lang="en-US" dirty="0" smtClean="0"/>
              <a:t>.,</a:t>
            </a:r>
            <a:r>
              <a:rPr lang="gez-Ethi-ET" dirty="0" smtClean="0"/>
              <a:t> 2021</a:t>
            </a:r>
            <a:r>
              <a:rPr lang="en-US" dirty="0" smtClean="0"/>
              <a:t>].</a:t>
            </a:r>
            <a:r>
              <a:rPr lang="gez-Ethi-ET" dirty="0" smtClean="0"/>
              <a:t>W</a:t>
            </a:r>
            <a:endParaRPr lang="en-US" dirty="0"/>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26875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1" y="1017699"/>
            <a:ext cx="11722311" cy="2954655"/>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sz="2400" b="1" cap="none" dirty="0"/>
              <a:t>Social Norms and Influences</a:t>
            </a:r>
            <a:endParaRPr lang="gez-Ethi-ET" altLang="en-US" sz="2400" b="1" cap="none" dirty="0" smtClean="0"/>
          </a:p>
          <a:p>
            <a:pPr eaLnBrk="0" fontAlgn="base" hangingPunct="0">
              <a:lnSpc>
                <a:spcPct val="150000"/>
              </a:lnSpc>
              <a:spcBef>
                <a:spcPct val="0"/>
              </a:spcBef>
              <a:spcAft>
                <a:spcPct val="0"/>
              </a:spcAft>
              <a:buClrTx/>
            </a:pPr>
            <a:r>
              <a:rPr lang="en-US" altLang="en-US" cap="none" dirty="0"/>
              <a:t>36% believe peers will get </a:t>
            </a:r>
            <a:r>
              <a:rPr lang="en-US" altLang="en-US" cap="none" dirty="0" smtClean="0"/>
              <a:t>vaccinated</a:t>
            </a:r>
            <a:endParaRPr lang="gez-Ethi-ET" altLang="en-US" cap="none" dirty="0" smtClean="0"/>
          </a:p>
          <a:p>
            <a:pPr eaLnBrk="0" fontAlgn="base" hangingPunct="0">
              <a:lnSpc>
                <a:spcPct val="150000"/>
              </a:lnSpc>
              <a:spcBef>
                <a:spcPct val="0"/>
              </a:spcBef>
              <a:spcAft>
                <a:spcPct val="0"/>
              </a:spcAft>
              <a:buClrTx/>
            </a:pPr>
            <a:r>
              <a:rPr lang="en-US" altLang="en-US" cap="none" dirty="0" smtClean="0"/>
              <a:t>37</a:t>
            </a:r>
            <a:r>
              <a:rPr lang="en-US" altLang="en-US" cap="none" dirty="0"/>
              <a:t>% know someone </a:t>
            </a:r>
            <a:r>
              <a:rPr lang="en-US" altLang="en-US" cap="none" dirty="0" smtClean="0"/>
              <a:t>vaccinated</a:t>
            </a:r>
            <a:endParaRPr lang="gez-Ethi-ET" altLang="en-US" cap="none" dirty="0" smtClean="0"/>
          </a:p>
          <a:p>
            <a:pPr eaLnBrk="0" fontAlgn="base" hangingPunct="0">
              <a:lnSpc>
                <a:spcPct val="150000"/>
              </a:lnSpc>
              <a:spcBef>
                <a:spcPct val="0"/>
              </a:spcBef>
              <a:spcAft>
                <a:spcPct val="0"/>
              </a:spcAft>
              <a:buClrTx/>
            </a:pPr>
            <a:r>
              <a:rPr lang="en-US" altLang="en-US" cap="none" dirty="0" smtClean="0"/>
              <a:t>58</a:t>
            </a:r>
            <a:r>
              <a:rPr lang="en-US" altLang="en-US" cap="none" dirty="0"/>
              <a:t>% report family/friends encourage </a:t>
            </a:r>
            <a:r>
              <a:rPr lang="en-US" altLang="en-US" cap="none" dirty="0" smtClean="0"/>
              <a:t>vaccination</a:t>
            </a:r>
            <a:endParaRPr lang="gez-Ethi-ET" altLang="en-US" cap="none" dirty="0" smtClean="0"/>
          </a:p>
          <a:p>
            <a:pPr eaLnBrk="0" fontAlgn="base" hangingPunct="0">
              <a:lnSpc>
                <a:spcPct val="150000"/>
              </a:lnSpc>
              <a:spcBef>
                <a:spcPct val="0"/>
              </a:spcBef>
              <a:spcAft>
                <a:spcPct val="0"/>
              </a:spcAft>
              <a:buClrTx/>
            </a:pPr>
            <a:r>
              <a:rPr lang="en-US" altLang="en-US" cap="none" dirty="0" smtClean="0"/>
              <a:t>Religious </a:t>
            </a:r>
            <a:r>
              <a:rPr lang="en-US" altLang="en-US" cap="none" dirty="0"/>
              <a:t>leaders (63%), teachers (67%), community leaders (69%) perceived as </a:t>
            </a:r>
            <a:r>
              <a:rPr lang="en-US" altLang="en-US" cap="none" dirty="0" smtClean="0"/>
              <a:t>supportive</a:t>
            </a:r>
            <a:endParaRPr lang="gez-Ethi-ET" altLang="en-US" cap="none" dirty="0" smtClean="0"/>
          </a:p>
          <a:p>
            <a:pPr eaLnBrk="0" fontAlgn="base" hangingPunct="0">
              <a:lnSpc>
                <a:spcPct val="150000"/>
              </a:lnSpc>
              <a:spcBef>
                <a:spcPct val="0"/>
              </a:spcBef>
              <a:spcAft>
                <a:spcPct val="0"/>
              </a:spcAft>
              <a:buClrTx/>
            </a:pPr>
            <a:r>
              <a:rPr lang="en-US" altLang="en-US" cap="none" dirty="0" smtClean="0"/>
              <a:t>Only </a:t>
            </a:r>
            <a:r>
              <a:rPr lang="en-US" altLang="en-US" cap="none" dirty="0"/>
              <a:t>35% received direct advice from a health worker</a:t>
            </a:r>
            <a:endParaRPr lang="en-US" altLang="en-US" sz="2200" cap="none" dirty="0">
              <a:solidFill>
                <a:srgbClr val="FF0000"/>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503681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1" y="983884"/>
            <a:ext cx="7241751" cy="1938992"/>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b="1" cap="none" dirty="0"/>
              <a:t>Decision-Making </a:t>
            </a:r>
            <a:r>
              <a:rPr lang="en-US" altLang="en-US" b="1" cap="none" dirty="0" smtClean="0"/>
              <a:t>Autonomy</a:t>
            </a:r>
            <a:r>
              <a:rPr lang="gez-Ethi-ET" altLang="en-US" b="1" cap="none" dirty="0" smtClean="0"/>
              <a:t> as reported by OOSAGs)</a:t>
            </a:r>
          </a:p>
          <a:p>
            <a:pPr eaLnBrk="0" fontAlgn="base" hangingPunct="0">
              <a:lnSpc>
                <a:spcPct val="150000"/>
              </a:lnSpc>
              <a:spcBef>
                <a:spcPct val="0"/>
              </a:spcBef>
              <a:spcAft>
                <a:spcPct val="0"/>
              </a:spcAft>
              <a:buClrTx/>
            </a:pPr>
            <a:r>
              <a:rPr lang="en-US" altLang="en-US" cap="none" dirty="0"/>
              <a:t>46.6%: </a:t>
            </a:r>
            <a:r>
              <a:rPr lang="gez-Ethi-ET" altLang="en-US" cap="none" dirty="0" smtClean="0"/>
              <a:t>M</a:t>
            </a:r>
            <a:r>
              <a:rPr lang="en-US" altLang="en-US" cap="none" dirty="0" smtClean="0"/>
              <a:t>other </a:t>
            </a:r>
            <a:r>
              <a:rPr lang="en-US" altLang="en-US" cap="none" dirty="0"/>
              <a:t>is primary </a:t>
            </a:r>
            <a:r>
              <a:rPr lang="en-US" altLang="en-US" cap="none" dirty="0" smtClean="0"/>
              <a:t>decision-maker</a:t>
            </a:r>
            <a:endParaRPr lang="gez-Ethi-ET" altLang="en-US" cap="none" dirty="0" smtClean="0"/>
          </a:p>
          <a:p>
            <a:pPr eaLnBrk="0" fontAlgn="base" hangingPunct="0">
              <a:lnSpc>
                <a:spcPct val="150000"/>
              </a:lnSpc>
              <a:spcBef>
                <a:spcPct val="0"/>
              </a:spcBef>
              <a:spcAft>
                <a:spcPct val="0"/>
              </a:spcAft>
              <a:buClrTx/>
            </a:pPr>
            <a:r>
              <a:rPr lang="en-US" altLang="en-US" cap="none" dirty="0" smtClean="0"/>
              <a:t>43.3</a:t>
            </a:r>
            <a:r>
              <a:rPr lang="en-US" altLang="en-US" cap="none" dirty="0"/>
              <a:t>%: adolescent girl </a:t>
            </a:r>
            <a:r>
              <a:rPr lang="en-US" altLang="en-US" cap="none" dirty="0" smtClean="0"/>
              <a:t>herself</a:t>
            </a:r>
            <a:endParaRPr lang="gez-Ethi-ET" altLang="en-US" cap="none" dirty="0" smtClean="0"/>
          </a:p>
          <a:p>
            <a:pPr eaLnBrk="0" fontAlgn="base" hangingPunct="0">
              <a:lnSpc>
                <a:spcPct val="150000"/>
              </a:lnSpc>
              <a:spcBef>
                <a:spcPct val="0"/>
              </a:spcBef>
              <a:spcAft>
                <a:spcPct val="0"/>
              </a:spcAft>
              <a:buClrTx/>
            </a:pPr>
            <a:r>
              <a:rPr lang="en-US" altLang="en-US" cap="none" dirty="0" smtClean="0"/>
              <a:t>10.1</a:t>
            </a:r>
            <a:r>
              <a:rPr lang="en-US" altLang="en-US" cap="none" dirty="0"/>
              <a:t>%: </a:t>
            </a:r>
            <a:r>
              <a:rPr lang="gez-Ethi-ET" altLang="en-US" cap="none" dirty="0" smtClean="0"/>
              <a:t>Father</a:t>
            </a:r>
            <a:endParaRPr lang="en-US" altLang="en-US" sz="2200" cap="none" dirty="0">
              <a:solidFill>
                <a:srgbClr val="FF0000"/>
              </a:solidFill>
            </a:endParaRPr>
          </a:p>
        </p:txBody>
      </p:sp>
      <p:graphicFrame>
        <p:nvGraphicFramePr>
          <p:cNvPr id="8" name="Chart 7"/>
          <p:cNvGraphicFramePr/>
          <p:nvPr>
            <p:extLst>
              <p:ext uri="{D42A27DB-BD31-4B8C-83A1-F6EECF244321}">
                <p14:modId xmlns:p14="http://schemas.microsoft.com/office/powerpoint/2010/main" val="632257626"/>
              </p:ext>
            </p:extLst>
          </p:nvPr>
        </p:nvGraphicFramePr>
        <p:xfrm>
          <a:off x="7571532" y="119944"/>
          <a:ext cx="448056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
          <p:cNvSpPr txBox="1">
            <a:spLocks noChangeArrowheads="1"/>
          </p:cNvSpPr>
          <p:nvPr/>
        </p:nvSpPr>
        <p:spPr bwMode="auto">
          <a:xfrm>
            <a:off x="329781" y="2948894"/>
            <a:ext cx="6017062" cy="3785652"/>
          </a:xfrm>
          <a:prstGeom prst="rect">
            <a:avLst/>
          </a:prstGeom>
          <a:solidFill>
            <a:schemeClr val="bg2">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b="1" cap="none" dirty="0"/>
              <a:t>Preferred Vaccination Sites &amp; Travel </a:t>
            </a:r>
            <a:r>
              <a:rPr lang="en-US" altLang="en-US" b="1" cap="none" dirty="0" smtClean="0"/>
              <a:t>Autonomy</a:t>
            </a:r>
            <a:endParaRPr lang="gez-Ethi-ET" altLang="en-US" b="1" cap="none" dirty="0" smtClean="0"/>
          </a:p>
          <a:p>
            <a:pPr eaLnBrk="0" fontAlgn="base" hangingPunct="0">
              <a:lnSpc>
                <a:spcPct val="150000"/>
              </a:lnSpc>
              <a:spcBef>
                <a:spcPct val="0"/>
              </a:spcBef>
              <a:spcAft>
                <a:spcPct val="0"/>
              </a:spcAft>
              <a:buClrTx/>
            </a:pPr>
            <a:r>
              <a:rPr lang="en-US" altLang="en-US" b="1" cap="none" dirty="0"/>
              <a:t>Preferred site: </a:t>
            </a:r>
            <a:r>
              <a:rPr lang="en-US" altLang="en-US" cap="none" dirty="0"/>
              <a:t>53.2% health facility, 27% school, 9.5% </a:t>
            </a:r>
            <a:r>
              <a:rPr lang="en-US" altLang="en-US" cap="none" dirty="0" smtClean="0"/>
              <a:t>village</a:t>
            </a:r>
            <a:endParaRPr lang="gez-Ethi-ET" altLang="en-US" cap="none" dirty="0" smtClean="0"/>
          </a:p>
          <a:p>
            <a:pPr eaLnBrk="0" fontAlgn="base" hangingPunct="0">
              <a:lnSpc>
                <a:spcPct val="150000"/>
              </a:lnSpc>
              <a:spcBef>
                <a:spcPct val="0"/>
              </a:spcBef>
              <a:spcAft>
                <a:spcPct val="0"/>
              </a:spcAft>
              <a:buClrTx/>
            </a:pPr>
            <a:r>
              <a:rPr lang="en-US" altLang="en-US" b="1" cap="none" dirty="0" smtClean="0"/>
              <a:t>Travel </a:t>
            </a:r>
            <a:r>
              <a:rPr lang="en-US" altLang="en-US" b="1" cap="none" dirty="0"/>
              <a:t>autonomy</a:t>
            </a:r>
            <a:r>
              <a:rPr lang="en-US" altLang="en-US" cap="none" dirty="0"/>
              <a:t>: 44.2% need permission from both parents, 39.1% from mother, 9.7% from father, only 4.2% fully </a:t>
            </a:r>
            <a:r>
              <a:rPr lang="en-US" altLang="en-US" cap="none" dirty="0" smtClean="0"/>
              <a:t>autonomous</a:t>
            </a:r>
            <a:endParaRPr lang="gez-Ethi-ET" altLang="en-US" cap="none" dirty="0" smtClean="0"/>
          </a:p>
          <a:p>
            <a:pPr eaLnBrk="0" fontAlgn="base" hangingPunct="0">
              <a:lnSpc>
                <a:spcPct val="150000"/>
              </a:lnSpc>
              <a:spcBef>
                <a:spcPct val="0"/>
              </a:spcBef>
              <a:spcAft>
                <a:spcPct val="0"/>
              </a:spcAft>
              <a:buClrTx/>
            </a:pPr>
            <a:r>
              <a:rPr lang="en-US" altLang="en-US" cap="none" dirty="0" smtClean="0"/>
              <a:t>65.5</a:t>
            </a:r>
            <a:r>
              <a:rPr lang="en-US" altLang="en-US" cap="none" dirty="0"/>
              <a:t>% knew where to access vaccine; health facilities most cited (62.5%)</a:t>
            </a:r>
            <a:endParaRPr lang="en-US" altLang="en-US" sz="2200" cap="none" dirty="0">
              <a:solidFill>
                <a:srgbClr val="FF0000"/>
              </a:solidFill>
            </a:endParaRPr>
          </a:p>
        </p:txBody>
      </p:sp>
      <p:pic>
        <p:nvPicPr>
          <p:cNvPr id="4" name="Picture 3"/>
          <p:cNvPicPr>
            <a:picLocks noChangeAspect="1"/>
          </p:cNvPicPr>
          <p:nvPr/>
        </p:nvPicPr>
        <p:blipFill>
          <a:blip r:embed="rId4"/>
          <a:stretch>
            <a:fillRect/>
          </a:stretch>
        </p:blipFill>
        <p:spPr>
          <a:xfrm>
            <a:off x="6472623" y="2947597"/>
            <a:ext cx="5579469" cy="3840480"/>
          </a:xfrm>
          <a:prstGeom prst="rect">
            <a:avLst/>
          </a:prstGeom>
        </p:spPr>
      </p:pic>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45325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7465325" y="1064736"/>
            <a:ext cx="4436642" cy="295465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sz="2400" b="1" cap="none" dirty="0"/>
              <a:t>Service Satisfaction &amp; Quality</a:t>
            </a:r>
            <a:endParaRPr lang="gez-Ethi-ET" altLang="en-US" sz="2400" b="1" cap="none" dirty="0" smtClean="0"/>
          </a:p>
          <a:p>
            <a:pPr eaLnBrk="0" fontAlgn="base" hangingPunct="0">
              <a:lnSpc>
                <a:spcPct val="150000"/>
              </a:lnSpc>
              <a:spcBef>
                <a:spcPct val="0"/>
              </a:spcBef>
              <a:spcAft>
                <a:spcPct val="0"/>
              </a:spcAft>
              <a:buClrTx/>
            </a:pPr>
            <a:r>
              <a:rPr lang="en-US" altLang="en-US" b="1" cap="none" dirty="0"/>
              <a:t>Satisfaction</a:t>
            </a:r>
            <a:r>
              <a:rPr lang="en-US" altLang="en-US" cap="none" dirty="0"/>
              <a:t>: 46.5% moderately satisfied, 46% very </a:t>
            </a:r>
            <a:r>
              <a:rPr lang="en-US" altLang="en-US" cap="none" dirty="0" smtClean="0"/>
              <a:t>satisfied</a:t>
            </a:r>
            <a:endParaRPr lang="gez-Ethi-ET" altLang="en-US" cap="none" dirty="0" smtClean="0"/>
          </a:p>
          <a:p>
            <a:pPr eaLnBrk="0" fontAlgn="base" hangingPunct="0">
              <a:lnSpc>
                <a:spcPct val="150000"/>
              </a:lnSpc>
              <a:spcBef>
                <a:spcPct val="0"/>
              </a:spcBef>
              <a:spcAft>
                <a:spcPct val="0"/>
              </a:spcAft>
              <a:buClrTx/>
            </a:pPr>
            <a:r>
              <a:rPr lang="en-US" altLang="en-US" b="1" cap="none" dirty="0" smtClean="0"/>
              <a:t>Concerns</a:t>
            </a:r>
            <a:r>
              <a:rPr lang="en-US" altLang="en-US" cap="none" dirty="0"/>
              <a:t>: </a:t>
            </a:r>
            <a:r>
              <a:rPr lang="gez-Ethi-ET" altLang="en-US" cap="none" dirty="0" smtClean="0"/>
              <a:t>Vaccine</a:t>
            </a:r>
            <a:r>
              <a:rPr lang="en-US" altLang="en-US" cap="none" dirty="0" smtClean="0"/>
              <a:t> </a:t>
            </a:r>
            <a:r>
              <a:rPr lang="en-US" altLang="en-US" cap="none" dirty="0"/>
              <a:t>unavailability (55% in facilities, 79% in schools), lack of privacy (5% in schools)</a:t>
            </a:r>
            <a:endParaRPr lang="en-US" altLang="en-US" sz="2200" cap="none" dirty="0">
              <a:solidFill>
                <a:srgbClr val="FF0000"/>
              </a:solidFill>
            </a:endParaRPr>
          </a:p>
        </p:txBody>
      </p:sp>
      <p:sp>
        <p:nvSpPr>
          <p:cNvPr id="9" name="Rectangle 1"/>
          <p:cNvSpPr txBox="1">
            <a:spLocks noChangeArrowheads="1"/>
          </p:cNvSpPr>
          <p:nvPr/>
        </p:nvSpPr>
        <p:spPr bwMode="auto">
          <a:xfrm>
            <a:off x="493555" y="1064736"/>
            <a:ext cx="6807998" cy="4339650"/>
          </a:xfrm>
          <a:prstGeom prst="rect">
            <a:avLst/>
          </a:prstGeom>
          <a:solidFill>
            <a:schemeClr val="bg2">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sz="2400" b="1" cap="none" dirty="0"/>
              <a:t>Service Delivery Barriers</a:t>
            </a:r>
            <a:endParaRPr lang="gez-Ethi-ET" altLang="en-US" sz="2400" b="1" cap="none" dirty="0"/>
          </a:p>
          <a:p>
            <a:pPr eaLnBrk="0" fontAlgn="base" hangingPunct="0">
              <a:lnSpc>
                <a:spcPct val="150000"/>
              </a:lnSpc>
              <a:spcBef>
                <a:spcPct val="0"/>
              </a:spcBef>
              <a:spcAft>
                <a:spcPct val="0"/>
              </a:spcAft>
              <a:buClrTx/>
            </a:pPr>
            <a:r>
              <a:rPr lang="en-US" altLang="en-US" b="1" cap="none" dirty="0" smtClean="0"/>
              <a:t>Access</a:t>
            </a:r>
            <a:r>
              <a:rPr lang="en-US" altLang="en-US" b="1" cap="none" dirty="0"/>
              <a:t>: </a:t>
            </a:r>
            <a:r>
              <a:rPr lang="gez-Ethi-ET" altLang="en-US" cap="none" dirty="0" smtClean="0"/>
              <a:t>Only</a:t>
            </a:r>
            <a:r>
              <a:rPr lang="en-US" altLang="en-US" cap="none" dirty="0" smtClean="0"/>
              <a:t> </a:t>
            </a:r>
            <a:r>
              <a:rPr lang="en-US" altLang="en-US" cap="none" dirty="0"/>
              <a:t>10.1% “very easy</a:t>
            </a:r>
            <a:r>
              <a:rPr lang="en-US" altLang="en-US" cap="none" dirty="0" smtClean="0"/>
              <a:t>”</a:t>
            </a:r>
            <a:r>
              <a:rPr lang="gez-Ethi-ET" altLang="en-US" cap="none" dirty="0"/>
              <a:t> </a:t>
            </a:r>
            <a:r>
              <a:rPr lang="gez-Ethi-ET" altLang="en-US" cap="none" dirty="0" smtClean="0"/>
              <a:t>&amp; </a:t>
            </a:r>
            <a:r>
              <a:rPr lang="en-US" altLang="en-US" cap="none" dirty="0" smtClean="0"/>
              <a:t>37.1% </a:t>
            </a:r>
            <a:r>
              <a:rPr lang="en-US" altLang="en-US" cap="none" dirty="0"/>
              <a:t>rated </a:t>
            </a:r>
            <a:r>
              <a:rPr lang="en-US" altLang="en-US" cap="none" dirty="0" smtClean="0"/>
              <a:t>“</a:t>
            </a:r>
            <a:r>
              <a:rPr lang="en-US" altLang="en-US" cap="none" dirty="0"/>
              <a:t>a little </a:t>
            </a:r>
            <a:r>
              <a:rPr lang="en-US" altLang="en-US" cap="none" dirty="0" smtClean="0"/>
              <a:t>easy</a:t>
            </a:r>
            <a:r>
              <a:rPr lang="gez-Ethi-ET" altLang="en-US" cap="none" dirty="0" smtClean="0"/>
              <a:t>”</a:t>
            </a:r>
          </a:p>
          <a:p>
            <a:pPr eaLnBrk="0" fontAlgn="base" hangingPunct="0">
              <a:lnSpc>
                <a:spcPct val="150000"/>
              </a:lnSpc>
              <a:spcBef>
                <a:spcPct val="0"/>
              </a:spcBef>
              <a:spcAft>
                <a:spcPct val="0"/>
              </a:spcAft>
              <a:buClrTx/>
            </a:pPr>
            <a:r>
              <a:rPr lang="en-US" altLang="en-US" b="1" cap="none" dirty="0" smtClean="0"/>
              <a:t>Consent</a:t>
            </a:r>
            <a:r>
              <a:rPr lang="en-US" altLang="en-US" b="1" cap="none" dirty="0"/>
              <a:t>: </a:t>
            </a:r>
            <a:r>
              <a:rPr lang="en-US" altLang="en-US" cap="none" dirty="0"/>
              <a:t>42% “not at all easy</a:t>
            </a:r>
            <a:r>
              <a:rPr lang="en-US" altLang="en-US" cap="none" dirty="0" smtClean="0"/>
              <a:t>”</a:t>
            </a:r>
            <a:r>
              <a:rPr lang="gez-Ethi-ET" altLang="en-US" cap="none" dirty="0" smtClean="0"/>
              <a:t> &amp; </a:t>
            </a:r>
            <a:r>
              <a:rPr lang="en-US" altLang="en-US" cap="none" dirty="0" smtClean="0"/>
              <a:t>11</a:t>
            </a:r>
            <a:r>
              <a:rPr lang="en-US" altLang="en-US" cap="none" dirty="0"/>
              <a:t>% </a:t>
            </a:r>
            <a:r>
              <a:rPr lang="en-US" altLang="en-US" cap="none" dirty="0" smtClean="0"/>
              <a:t>the </a:t>
            </a:r>
            <a:r>
              <a:rPr lang="en-US" altLang="en-US" cap="none" dirty="0"/>
              <a:t>process “very easy”. </a:t>
            </a:r>
            <a:r>
              <a:rPr lang="gez-Ethi-ET" altLang="en-US" cap="none" dirty="0" smtClean="0"/>
              <a:t> </a:t>
            </a:r>
          </a:p>
          <a:p>
            <a:pPr eaLnBrk="0" fontAlgn="base" hangingPunct="0">
              <a:lnSpc>
                <a:spcPct val="150000"/>
              </a:lnSpc>
              <a:spcBef>
                <a:spcPct val="0"/>
              </a:spcBef>
              <a:spcAft>
                <a:spcPct val="0"/>
              </a:spcAft>
              <a:buClrTx/>
            </a:pPr>
            <a:r>
              <a:rPr lang="en-US" altLang="en-US" b="1" cap="none" dirty="0" smtClean="0"/>
              <a:t>Availability</a:t>
            </a:r>
            <a:r>
              <a:rPr lang="en-US" altLang="en-US" b="1" cap="none" dirty="0"/>
              <a:t>: </a:t>
            </a:r>
            <a:r>
              <a:rPr lang="en-US" altLang="en-US" cap="none" dirty="0"/>
              <a:t>96.4% reported vaccine not </a:t>
            </a:r>
            <a:r>
              <a:rPr lang="en-US" altLang="en-US" cap="none" dirty="0" smtClean="0"/>
              <a:t>available</a:t>
            </a:r>
            <a:endParaRPr lang="gez-Ethi-ET" altLang="en-US" cap="none" dirty="0" smtClean="0"/>
          </a:p>
          <a:p>
            <a:pPr eaLnBrk="0" fontAlgn="base" hangingPunct="0">
              <a:lnSpc>
                <a:spcPct val="150000"/>
              </a:lnSpc>
              <a:spcBef>
                <a:spcPct val="0"/>
              </a:spcBef>
              <a:spcAft>
                <a:spcPct val="0"/>
              </a:spcAft>
              <a:buClrTx/>
            </a:pPr>
            <a:r>
              <a:rPr lang="en-US" altLang="en-US" b="1" cap="none" dirty="0" smtClean="0"/>
              <a:t>Health </a:t>
            </a:r>
            <a:r>
              <a:rPr lang="en-US" altLang="en-US" b="1" cap="none" dirty="0"/>
              <a:t>worker recommendation: </a:t>
            </a:r>
            <a:r>
              <a:rPr lang="en-US" altLang="en-US" cap="none" dirty="0"/>
              <a:t>only 35.4% advised </a:t>
            </a:r>
            <a:r>
              <a:rPr lang="en-US" altLang="en-US" cap="none" dirty="0" smtClean="0"/>
              <a:t>vaccination</a:t>
            </a:r>
            <a:endParaRPr lang="gez-Ethi-ET" altLang="en-US" cap="none" dirty="0" smtClean="0"/>
          </a:p>
          <a:p>
            <a:pPr eaLnBrk="0" fontAlgn="base" hangingPunct="0">
              <a:lnSpc>
                <a:spcPct val="150000"/>
              </a:lnSpc>
              <a:spcBef>
                <a:spcPct val="0"/>
              </a:spcBef>
              <a:spcAft>
                <a:spcPct val="0"/>
              </a:spcAft>
              <a:buClrTx/>
            </a:pPr>
            <a:r>
              <a:rPr lang="en-US" altLang="en-US" b="1" cap="none" dirty="0" smtClean="0"/>
              <a:t>Documentation</a:t>
            </a:r>
            <a:r>
              <a:rPr lang="en-US" altLang="en-US" b="1" cap="none" dirty="0"/>
              <a:t>: </a:t>
            </a:r>
            <a:r>
              <a:rPr lang="en-US" altLang="en-US" cap="none" dirty="0"/>
              <a:t>only 24.7% had vaccination card</a:t>
            </a:r>
            <a:endParaRPr lang="en-US" altLang="en-US" sz="2200" cap="none" dirty="0">
              <a:solidFill>
                <a:srgbClr val="FF0000"/>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89335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2" y="101229"/>
            <a:ext cx="7199897"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1"/>
          <p:cNvSpPr txBox="1">
            <a:spLocks noGrp="1" noChangeArrowheads="1"/>
          </p:cNvSpPr>
          <p:nvPr>
            <p:ph sz="quarter" idx="13"/>
          </p:nvPr>
        </p:nvSpPr>
        <p:spPr bwMode="auto">
          <a:xfrm>
            <a:off x="6655634" y="2013847"/>
            <a:ext cx="5536366" cy="3877985"/>
          </a:xfrm>
          <a:prstGeom prst="rect">
            <a:avLst/>
          </a:prstGeom>
          <a:solidFill>
            <a:schemeClr val="accent6">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b="1" cap="none" dirty="0"/>
              <a:t>Awareness and Confidence (Parents/Caregivers</a:t>
            </a:r>
            <a:r>
              <a:rPr lang="en-US" altLang="en-US" b="1" cap="none" dirty="0" smtClean="0"/>
              <a:t>)</a:t>
            </a:r>
            <a:r>
              <a:rPr lang="gez-Ethi-ET" altLang="en-US" b="1" cap="none" dirty="0" smtClean="0"/>
              <a:t> </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O</a:t>
            </a:r>
            <a:r>
              <a:rPr lang="gez-Ethi-ET" altLang="en-US" sz="1800" cap="none" dirty="0" smtClean="0"/>
              <a:t>nly </a:t>
            </a:r>
            <a:r>
              <a:rPr lang="en-US" altLang="en-US" sz="1800" cap="none" dirty="0" smtClean="0"/>
              <a:t>21.6</a:t>
            </a:r>
            <a:r>
              <a:rPr lang="en-US" altLang="en-US" sz="1800" cap="none" dirty="0"/>
              <a:t>% correctly identified HPV as cause of cervical </a:t>
            </a:r>
            <a:r>
              <a:rPr lang="en-US" altLang="en-US" sz="1800" cap="none" dirty="0" smtClean="0"/>
              <a:t>cancer</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35.9</a:t>
            </a:r>
            <a:r>
              <a:rPr lang="en-US" altLang="en-US" sz="1800" cap="none" dirty="0"/>
              <a:t>% had heard of HPV </a:t>
            </a:r>
            <a:r>
              <a:rPr lang="en-US" altLang="en-US" sz="1800" cap="none" dirty="0" smtClean="0"/>
              <a:t>vaccine</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Among </a:t>
            </a:r>
            <a:r>
              <a:rPr lang="en-US" altLang="en-US" sz="1800" cap="none" dirty="0"/>
              <a:t>those aware, 81% recognized its preventive </a:t>
            </a:r>
            <a:r>
              <a:rPr lang="en-US" altLang="en-US" sz="1800" cap="none" dirty="0" smtClean="0"/>
              <a:t>role</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74.6</a:t>
            </a:r>
            <a:r>
              <a:rPr lang="en-US" altLang="en-US" sz="1800" cap="none" dirty="0"/>
              <a:t>% regarded vaccine as at least moderately </a:t>
            </a:r>
            <a:r>
              <a:rPr lang="en-US" altLang="en-US" sz="1800" cap="none" dirty="0" smtClean="0"/>
              <a:t>important</a:t>
            </a:r>
            <a:r>
              <a:rPr lang="gez-Ethi-ET" altLang="en-US" sz="1800" cap="none" dirty="0" smtClean="0"/>
              <a:t> while </a:t>
            </a:r>
            <a:r>
              <a:rPr lang="en-US" altLang="en-US" sz="1800" cap="none" dirty="0" smtClean="0"/>
              <a:t>42.1</a:t>
            </a:r>
            <a:r>
              <a:rPr lang="en-US" altLang="en-US" sz="1800" cap="none" dirty="0"/>
              <a:t>% rated it very </a:t>
            </a:r>
            <a:r>
              <a:rPr lang="en-US" altLang="en-US" sz="1800" cap="none" dirty="0" smtClean="0"/>
              <a:t>important</a:t>
            </a:r>
            <a:endParaRPr lang="gez-Ethi-ET" altLang="en-US" sz="1800" cap="none" dirty="0" smtClean="0"/>
          </a:p>
          <a:p>
            <a:pPr eaLnBrk="0" fontAlgn="base" hangingPunct="0">
              <a:lnSpc>
                <a:spcPct val="150000"/>
              </a:lnSpc>
              <a:spcBef>
                <a:spcPct val="0"/>
              </a:spcBef>
              <a:spcAft>
                <a:spcPct val="0"/>
              </a:spcAft>
              <a:buClrTx/>
            </a:pPr>
            <a:r>
              <a:rPr lang="en-US" altLang="en-US" sz="1800" cap="none" dirty="0" smtClean="0"/>
              <a:t>72.5</a:t>
            </a:r>
            <a:r>
              <a:rPr lang="en-US" altLang="en-US" sz="1800" cap="none" dirty="0"/>
              <a:t>% considered vaccine moderately safe or better; </a:t>
            </a:r>
            <a:r>
              <a:rPr lang="en-US" altLang="en-US" sz="1800" cap="none" dirty="0" smtClean="0"/>
              <a:t>35</a:t>
            </a:r>
            <a:r>
              <a:rPr lang="en-US" altLang="en-US" sz="1800" cap="none" dirty="0"/>
              <a:t>% very </a:t>
            </a:r>
            <a:r>
              <a:rPr lang="en-US" altLang="en-US" sz="1800" cap="none" dirty="0" smtClean="0"/>
              <a:t>safe</a:t>
            </a:r>
            <a:endParaRPr lang="gez-Ethi-ET" altLang="en-US" sz="1800" cap="none" dirty="0" smtClean="0"/>
          </a:p>
        </p:txBody>
      </p:sp>
      <p:sp>
        <p:nvSpPr>
          <p:cNvPr id="8" name="Rectangle 7"/>
          <p:cNvSpPr/>
          <p:nvPr/>
        </p:nvSpPr>
        <p:spPr>
          <a:xfrm>
            <a:off x="6655634" y="897642"/>
            <a:ext cx="5536366" cy="923330"/>
          </a:xfrm>
          <a:prstGeom prst="rect">
            <a:avLst/>
          </a:prstGeom>
          <a:solidFill>
            <a:schemeClr val="bg1">
              <a:lumMod val="95000"/>
            </a:schemeClr>
          </a:solidFill>
        </p:spPr>
        <p:txBody>
          <a:bodyPr wrap="square">
            <a:spAutoFit/>
          </a:bodyPr>
          <a:lstStyle/>
          <a:p>
            <a:pPr eaLnBrk="0" fontAlgn="base" hangingPunct="0">
              <a:lnSpc>
                <a:spcPct val="150000"/>
              </a:lnSpc>
              <a:spcBef>
                <a:spcPct val="0"/>
              </a:spcBef>
              <a:spcAft>
                <a:spcPct val="0"/>
              </a:spcAft>
              <a:buClrTx/>
            </a:pPr>
            <a:r>
              <a:rPr lang="en-US" altLang="en-US" b="1" dirty="0"/>
              <a:t>Overall prevalence of parental confidence in vaccine safety: </a:t>
            </a:r>
            <a:r>
              <a:rPr lang="en-US" altLang="en-US" dirty="0"/>
              <a:t>72.6% (95% CI: 69.1–75.9)</a:t>
            </a:r>
          </a:p>
        </p:txBody>
      </p:sp>
      <p:graphicFrame>
        <p:nvGraphicFramePr>
          <p:cNvPr id="12" name="Chart 11">
            <a:extLst>
              <a:ext uri="{FF2B5EF4-FFF2-40B4-BE49-F238E27FC236}">
                <a16:creationId xmlns:a16="http://schemas.microsoft.com/office/drawing/2014/main" id="{69E119A5-E115-9172-6584-EE55CAA46A97}"/>
              </a:ext>
            </a:extLst>
          </p:cNvPr>
          <p:cNvGraphicFramePr/>
          <p:nvPr>
            <p:extLst>
              <p:ext uri="{D42A27DB-BD31-4B8C-83A1-F6EECF244321}">
                <p14:modId xmlns:p14="http://schemas.microsoft.com/office/powerpoint/2010/main" val="2222927942"/>
              </p:ext>
            </p:extLst>
          </p:nvPr>
        </p:nvGraphicFramePr>
        <p:xfrm>
          <a:off x="434714" y="1056474"/>
          <a:ext cx="6115989" cy="483535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475664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862218"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1" y="1143088"/>
            <a:ext cx="6370822" cy="3046988"/>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ClrTx/>
              <a:buNone/>
            </a:pPr>
            <a:r>
              <a:rPr lang="en-US" altLang="en-US" sz="2400" b="1" cap="none" dirty="0"/>
              <a:t>Decision-Making Autonomy (Parents/Caregivers)</a:t>
            </a:r>
            <a:endParaRPr lang="gez-Ethi-ET" altLang="en-US" sz="2400" b="1" cap="none" dirty="0" smtClean="0"/>
          </a:p>
          <a:p>
            <a:pPr eaLnBrk="0" fontAlgn="base" hangingPunct="0">
              <a:lnSpc>
                <a:spcPct val="150000"/>
              </a:lnSpc>
              <a:spcBef>
                <a:spcPct val="0"/>
              </a:spcBef>
              <a:spcAft>
                <a:spcPct val="0"/>
              </a:spcAft>
              <a:buClrTx/>
            </a:pPr>
            <a:r>
              <a:rPr lang="en-US" altLang="en-US" cap="none" dirty="0"/>
              <a:t>82.1%: parent/caregiver is primary </a:t>
            </a:r>
            <a:r>
              <a:rPr lang="en-US" altLang="en-US" cap="none" dirty="0" smtClean="0"/>
              <a:t>decision-maker</a:t>
            </a:r>
            <a:endParaRPr lang="gez-Ethi-ET" altLang="en-US" cap="none" dirty="0" smtClean="0"/>
          </a:p>
          <a:p>
            <a:pPr eaLnBrk="0" fontAlgn="base" hangingPunct="0">
              <a:lnSpc>
                <a:spcPct val="150000"/>
              </a:lnSpc>
              <a:spcBef>
                <a:spcPct val="0"/>
              </a:spcBef>
              <a:spcAft>
                <a:spcPct val="0"/>
              </a:spcAft>
              <a:buClrTx/>
            </a:pPr>
            <a:r>
              <a:rPr lang="en-US" altLang="en-US" cap="none" dirty="0" smtClean="0"/>
              <a:t>48.6</a:t>
            </a:r>
            <a:r>
              <a:rPr lang="en-US" altLang="en-US" cap="none" dirty="0"/>
              <a:t>%: spouse/partner also </a:t>
            </a:r>
            <a:r>
              <a:rPr lang="en-US" altLang="en-US" cap="none" dirty="0" smtClean="0"/>
              <a:t>involved</a:t>
            </a:r>
            <a:endParaRPr lang="gez-Ethi-ET" altLang="en-US" cap="none" dirty="0" smtClean="0"/>
          </a:p>
          <a:p>
            <a:pPr eaLnBrk="0" fontAlgn="base" hangingPunct="0">
              <a:lnSpc>
                <a:spcPct val="150000"/>
              </a:lnSpc>
              <a:spcBef>
                <a:spcPct val="0"/>
              </a:spcBef>
              <a:spcAft>
                <a:spcPct val="0"/>
              </a:spcAft>
              <a:buClrTx/>
            </a:pPr>
            <a:r>
              <a:rPr lang="en-US" altLang="en-US" cap="none" dirty="0" smtClean="0"/>
              <a:t>64.1</a:t>
            </a:r>
            <a:r>
              <a:rPr lang="en-US" altLang="en-US" cap="none" dirty="0"/>
              <a:t>%: adolescent girl had </a:t>
            </a:r>
            <a:r>
              <a:rPr lang="en-US" altLang="en-US" b="1" cap="none" dirty="0"/>
              <a:t>no role in </a:t>
            </a:r>
            <a:r>
              <a:rPr lang="en-US" altLang="en-US" b="1" cap="none" dirty="0" smtClean="0"/>
              <a:t>decision</a:t>
            </a:r>
            <a:endParaRPr lang="gez-Ethi-ET" altLang="en-US" b="1" cap="none" dirty="0" smtClean="0"/>
          </a:p>
          <a:p>
            <a:pPr eaLnBrk="0" fontAlgn="base" hangingPunct="0">
              <a:lnSpc>
                <a:spcPct val="150000"/>
              </a:lnSpc>
              <a:spcBef>
                <a:spcPct val="0"/>
              </a:spcBef>
              <a:spcAft>
                <a:spcPct val="0"/>
              </a:spcAft>
              <a:buClrTx/>
            </a:pPr>
            <a:r>
              <a:rPr lang="en-US" altLang="en-US" cap="none" dirty="0" smtClean="0"/>
              <a:t>35.9</a:t>
            </a:r>
            <a:r>
              <a:rPr lang="en-US" altLang="en-US" cap="none" dirty="0"/>
              <a:t>%: decision made jointly with child</a:t>
            </a:r>
          </a:p>
        </p:txBody>
      </p:sp>
      <p:pic>
        <p:nvPicPr>
          <p:cNvPr id="3" name="Picture 2"/>
          <p:cNvPicPr>
            <a:picLocks noChangeAspect="1"/>
          </p:cNvPicPr>
          <p:nvPr/>
        </p:nvPicPr>
        <p:blipFill>
          <a:blip r:embed="rId3"/>
          <a:stretch>
            <a:fillRect/>
          </a:stretch>
        </p:blipFill>
        <p:spPr>
          <a:xfrm>
            <a:off x="6862772" y="1143088"/>
            <a:ext cx="5182049" cy="3639627"/>
          </a:xfrm>
          <a:prstGeom prst="rect">
            <a:avLst/>
          </a:prstGeom>
        </p:spPr>
      </p:pic>
      <p:sp>
        <p:nvSpPr>
          <p:cNvPr id="4" name="Footer Placeholder 3"/>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205405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1"/>
          <p:cNvSpPr txBox="1">
            <a:spLocks noChangeArrowheads="1"/>
          </p:cNvSpPr>
          <p:nvPr/>
        </p:nvSpPr>
        <p:spPr bwMode="auto">
          <a:xfrm>
            <a:off x="329780" y="1109666"/>
            <a:ext cx="11722312" cy="5262979"/>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Tw Cen MT"/>
                <a:ea typeface="+mn-ea"/>
                <a:cs typeface="+mn-cs"/>
              </a:rPr>
              <a:t>Key Predictors of HPV Vaccine Uptake </a:t>
            </a:r>
            <a:r>
              <a:rPr lang="gez-Ethi-ET" altLang="en-US" sz="2400" b="1" cap="none" dirty="0" smtClean="0">
                <a:solidFill>
                  <a:prstClr val="black"/>
                </a:solidFill>
                <a:latin typeface="Tw Cen MT"/>
              </a:rPr>
              <a:t>in </a:t>
            </a:r>
            <a:r>
              <a:rPr kumimoji="0" lang="gez-Ethi-ET" altLang="en-US" sz="2400" b="1" i="0" u="none" strike="noStrike" kern="1200" cap="none" spc="0" normalizeH="0" baseline="0" noProof="0" dirty="0" smtClean="0">
                <a:ln>
                  <a:noFill/>
                </a:ln>
                <a:solidFill>
                  <a:prstClr val="black"/>
                </a:solidFill>
                <a:effectLst/>
                <a:uLnTx/>
                <a:uFillTx/>
                <a:latin typeface="Tw Cen MT"/>
                <a:ea typeface="+mn-ea"/>
                <a:cs typeface="+mn-cs"/>
              </a:rPr>
              <a:t>OOSAGs in underserved geographic area</a:t>
            </a:r>
          </a:p>
          <a:p>
            <a:pPr marL="228600" marR="0" lvl="0" indent="-2286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00B0F0"/>
                </a:solidFill>
                <a:effectLst/>
                <a:uLnTx/>
                <a:uFillTx/>
              </a:rPr>
              <a:t>Awareness</a:t>
            </a:r>
            <a:r>
              <a:rPr kumimoji="0" lang="en-US" altLang="en-US" b="0" i="0" u="none" strike="noStrike" kern="1200" cap="none" spc="0" normalizeH="0" baseline="0" noProof="0" dirty="0">
                <a:ln>
                  <a:noFill/>
                </a:ln>
                <a:solidFill>
                  <a:prstClr val="black"/>
                </a:solidFill>
                <a:effectLst/>
                <a:uLnTx/>
                <a:uFillTx/>
              </a:rPr>
              <a:t> of cervical cancer → </a:t>
            </a:r>
            <a:r>
              <a:rPr kumimoji="0" lang="en-US" altLang="en-US" b="1" i="1" u="none" strike="noStrike" kern="1200" cap="none" spc="0" normalizeH="0" baseline="0" noProof="0" dirty="0">
                <a:ln>
                  <a:noFill/>
                </a:ln>
                <a:solidFill>
                  <a:prstClr val="black"/>
                </a:solidFill>
                <a:effectLst/>
                <a:uLnTx/>
                <a:uFillTx/>
              </a:rPr>
              <a:t>4.6× more likely </a:t>
            </a:r>
            <a:r>
              <a:rPr kumimoji="0" lang="en-US" altLang="en-US" b="0" i="0" u="none" strike="noStrike" kern="1200" cap="none" spc="0" normalizeH="0" baseline="0" noProof="0" dirty="0">
                <a:ln>
                  <a:noFill/>
                </a:ln>
                <a:solidFill>
                  <a:prstClr val="black"/>
                </a:solidFill>
                <a:effectLst/>
                <a:uLnTx/>
                <a:uFillTx/>
              </a:rPr>
              <a:t>to be vaccinated (AOR = 4.63, p &lt; </a:t>
            </a:r>
            <a:r>
              <a:rPr kumimoji="0" lang="gez-Ethi-ET" altLang="en-US" b="0" i="0" u="none" strike="noStrike" kern="1200" cap="none" spc="0" normalizeH="0" baseline="0" noProof="0" dirty="0" smtClean="0">
                <a:ln>
                  <a:noFill/>
                </a:ln>
                <a:solidFill>
                  <a:prstClr val="black"/>
                </a:solidFill>
                <a:effectLst/>
                <a:uLnTx/>
                <a:uFillTx/>
              </a:rPr>
              <a:t>0</a:t>
            </a:r>
            <a:r>
              <a:rPr kumimoji="0" lang="en-US" altLang="en-US" b="0" i="0" u="none" strike="noStrike" kern="1200" cap="none" spc="0" normalizeH="0" baseline="0" noProof="0" dirty="0" smtClean="0">
                <a:ln>
                  <a:noFill/>
                </a:ln>
                <a:solidFill>
                  <a:prstClr val="black"/>
                </a:solidFill>
                <a:effectLst/>
                <a:uLnTx/>
                <a:uFillTx/>
              </a:rPr>
              <a:t>.001)</a:t>
            </a:r>
            <a:endParaRPr kumimoji="0" lang="gez-Ethi-ET" altLang="en-US" b="0" i="0" u="none" strike="noStrike" kern="1200" cap="none" spc="0" normalizeH="0" baseline="0" noProof="0" dirty="0" smtClean="0">
              <a:ln>
                <a:noFill/>
              </a:ln>
              <a:solidFill>
                <a:prstClr val="black"/>
              </a:solidFill>
              <a:effectLst/>
              <a:uLnTx/>
              <a:uFillTx/>
            </a:endParaRPr>
          </a:p>
          <a:p>
            <a:pPr lvl="1" eaLnBrk="0" fontAlgn="base" hangingPunct="0">
              <a:lnSpc>
                <a:spcPct val="150000"/>
              </a:lnSpc>
              <a:spcBef>
                <a:spcPct val="0"/>
              </a:spcBef>
              <a:spcAft>
                <a:spcPct val="0"/>
              </a:spcAft>
              <a:buClrTx/>
            </a:pPr>
            <a:r>
              <a:rPr lang="en-US" altLang="en-US" sz="2000" cap="none" dirty="0">
                <a:solidFill>
                  <a:prstClr val="black"/>
                </a:solidFill>
              </a:rPr>
              <a:t>→ Awareness of disease severity and preventability strongly predicts vaccine acceptance (</a:t>
            </a:r>
            <a:r>
              <a:rPr lang="en-US" altLang="en-US" sz="2000" cap="none" dirty="0" err="1">
                <a:solidFill>
                  <a:prstClr val="black"/>
                </a:solidFill>
              </a:rPr>
              <a:t>BeSD</a:t>
            </a:r>
            <a:r>
              <a:rPr lang="en-US" altLang="en-US" sz="2000" cap="none" dirty="0">
                <a:solidFill>
                  <a:prstClr val="black"/>
                </a:solidFill>
              </a:rPr>
              <a:t> </a:t>
            </a:r>
            <a:r>
              <a:rPr lang="en-US" altLang="en-US" sz="2000" cap="none" dirty="0" smtClean="0">
                <a:solidFill>
                  <a:prstClr val="black"/>
                </a:solidFill>
              </a:rPr>
              <a:t>framework</a:t>
            </a:r>
            <a:r>
              <a:rPr lang="gez-Ethi-ET" altLang="en-US" sz="2000" cap="none" dirty="0" smtClean="0">
                <a:solidFill>
                  <a:prstClr val="black"/>
                </a:solidFill>
              </a:rPr>
              <a:t>, </a:t>
            </a:r>
            <a:r>
              <a:rPr lang="en-US" altLang="en-US" sz="2000" cap="none" dirty="0" err="1" smtClean="0">
                <a:solidFill>
                  <a:prstClr val="black"/>
                </a:solidFill>
              </a:rPr>
              <a:t>Tiruye</a:t>
            </a:r>
            <a:r>
              <a:rPr lang="en-US" altLang="en-US" sz="2000" cap="none" dirty="0">
                <a:solidFill>
                  <a:prstClr val="black"/>
                </a:solidFill>
              </a:rPr>
              <a:t>, </a:t>
            </a:r>
            <a:r>
              <a:rPr lang="en-US" altLang="en-US" sz="2000" cap="none" dirty="0" smtClean="0">
                <a:solidFill>
                  <a:prstClr val="black"/>
                </a:solidFill>
              </a:rPr>
              <a:t>G</a:t>
            </a:r>
            <a:r>
              <a:rPr lang="gez-Ethi-ET" altLang="en-US" sz="2000" cap="none" dirty="0" smtClean="0">
                <a:solidFill>
                  <a:prstClr val="black"/>
                </a:solidFill>
              </a:rPr>
              <a:t>et al, </a:t>
            </a:r>
            <a:r>
              <a:rPr lang="en-US" altLang="en-US" sz="2000" cap="none" dirty="0" smtClean="0">
                <a:solidFill>
                  <a:prstClr val="black"/>
                </a:solidFill>
              </a:rPr>
              <a:t>2025</a:t>
            </a:r>
            <a:r>
              <a:rPr lang="gez-Ethi-ET" altLang="en-US" sz="2000" cap="none" dirty="0" smtClean="0">
                <a:solidFill>
                  <a:prstClr val="black"/>
                </a:solidFill>
              </a:rPr>
              <a:t>) </a:t>
            </a:r>
          </a:p>
          <a:p>
            <a:pPr eaLnBrk="0" fontAlgn="base" hangingPunct="0">
              <a:lnSpc>
                <a:spcPct val="150000"/>
              </a:lnSpc>
              <a:spcBef>
                <a:spcPct val="0"/>
              </a:spcBef>
              <a:spcAft>
                <a:spcPct val="0"/>
              </a:spcAft>
              <a:buClrTx/>
            </a:pPr>
            <a:r>
              <a:rPr kumimoji="0" lang="en-US" altLang="en-US" b="1" i="0" u="none" strike="noStrike" kern="1200" cap="none" spc="0" normalizeH="0" baseline="0" noProof="0" dirty="0" smtClean="0">
                <a:ln>
                  <a:noFill/>
                </a:ln>
                <a:solidFill>
                  <a:srgbClr val="00B0F0"/>
                </a:solidFill>
                <a:effectLst/>
                <a:uLnTx/>
                <a:uFillTx/>
              </a:rPr>
              <a:t>Awareness</a:t>
            </a:r>
            <a:r>
              <a:rPr kumimoji="0" lang="en-US" altLang="en-US" b="0" i="0" u="none" strike="noStrike" kern="1200" cap="none" spc="0" normalizeH="0" baseline="0" noProof="0" dirty="0" smtClean="0">
                <a:ln>
                  <a:noFill/>
                </a:ln>
                <a:solidFill>
                  <a:prstClr val="black"/>
                </a:solidFill>
                <a:effectLst/>
                <a:uLnTx/>
                <a:uFillTx/>
              </a:rPr>
              <a:t> </a:t>
            </a:r>
            <a:r>
              <a:rPr kumimoji="0" lang="en-US" altLang="en-US" b="0" i="0" u="none" strike="noStrike" kern="1200" cap="none" spc="0" normalizeH="0" baseline="0" noProof="0" dirty="0">
                <a:ln>
                  <a:noFill/>
                </a:ln>
                <a:solidFill>
                  <a:prstClr val="black"/>
                </a:solidFill>
                <a:effectLst/>
                <a:uLnTx/>
                <a:uFillTx/>
              </a:rPr>
              <a:t>that a virus causes cervical cancer → </a:t>
            </a:r>
            <a:r>
              <a:rPr kumimoji="0" lang="en-US" altLang="en-US" b="1" i="1" u="none" strike="noStrike" kern="1200" cap="none" spc="0" normalizeH="0" baseline="0" noProof="0" dirty="0">
                <a:ln>
                  <a:noFill/>
                </a:ln>
                <a:solidFill>
                  <a:prstClr val="black"/>
                </a:solidFill>
                <a:effectLst/>
                <a:uLnTx/>
                <a:uFillTx/>
              </a:rPr>
              <a:t>5.5× more likely </a:t>
            </a:r>
            <a:r>
              <a:rPr kumimoji="0" lang="en-US" altLang="en-US" b="0" i="0" u="none" strike="noStrike" kern="1200" cap="none" spc="0" normalizeH="0" baseline="0" noProof="0" dirty="0">
                <a:ln>
                  <a:noFill/>
                </a:ln>
                <a:solidFill>
                  <a:prstClr val="black"/>
                </a:solidFill>
                <a:effectLst/>
                <a:uLnTx/>
                <a:uFillTx/>
              </a:rPr>
              <a:t>(AOR = 5.55, p = </a:t>
            </a:r>
            <a:r>
              <a:rPr kumimoji="0" lang="gez-Ethi-ET" altLang="en-US" b="0" i="0" u="none" strike="noStrike" kern="1200" cap="none" spc="0" normalizeH="0" baseline="0" noProof="0" dirty="0" smtClean="0">
                <a:ln>
                  <a:noFill/>
                </a:ln>
                <a:solidFill>
                  <a:prstClr val="black"/>
                </a:solidFill>
                <a:effectLst/>
                <a:uLnTx/>
                <a:uFillTx/>
              </a:rPr>
              <a:t>0</a:t>
            </a:r>
            <a:r>
              <a:rPr kumimoji="0" lang="en-US" altLang="en-US" b="0" i="0" u="none" strike="noStrike" kern="1200" cap="none" spc="0" normalizeH="0" baseline="0" noProof="0" dirty="0" smtClean="0">
                <a:ln>
                  <a:noFill/>
                </a:ln>
                <a:solidFill>
                  <a:prstClr val="black"/>
                </a:solidFill>
                <a:effectLst/>
                <a:uLnTx/>
                <a:uFillTx/>
              </a:rPr>
              <a:t>.008)</a:t>
            </a:r>
            <a:endParaRPr kumimoji="0" lang="gez-Ethi-ET" altLang="en-US" b="0" i="0" u="none" strike="noStrike" kern="1200" cap="none" spc="0" normalizeH="0" baseline="0" noProof="0" dirty="0" smtClean="0">
              <a:ln>
                <a:noFill/>
              </a:ln>
              <a:solidFill>
                <a:prstClr val="black"/>
              </a:solidFill>
              <a:effectLst/>
              <a:uLnTx/>
              <a:uFillTx/>
            </a:endParaRPr>
          </a:p>
          <a:p>
            <a:pPr lvl="1" eaLnBrk="0" fontAlgn="base" hangingPunct="0">
              <a:lnSpc>
                <a:spcPct val="150000"/>
              </a:lnSpc>
              <a:spcBef>
                <a:spcPct val="0"/>
              </a:spcBef>
              <a:spcAft>
                <a:spcPct val="0"/>
              </a:spcAft>
              <a:buClrTx/>
            </a:pPr>
            <a:r>
              <a:rPr lang="en-US" altLang="en-US" sz="2000" cap="none" dirty="0">
                <a:solidFill>
                  <a:prstClr val="black"/>
                </a:solidFill>
              </a:rPr>
              <a:t>Biological understanding of HPV as cause of cervical </a:t>
            </a:r>
            <a:r>
              <a:rPr lang="en-US" altLang="en-US" sz="2000" cap="none" dirty="0" smtClean="0">
                <a:solidFill>
                  <a:prstClr val="black"/>
                </a:solidFill>
              </a:rPr>
              <a:t>cancer</a:t>
            </a:r>
            <a:r>
              <a:rPr lang="gez-Ethi-ET" altLang="en-US" sz="2000" cap="none" dirty="0" smtClean="0">
                <a:solidFill>
                  <a:prstClr val="black"/>
                </a:solidFill>
              </a:rPr>
              <a:t> (</a:t>
            </a:r>
            <a:r>
              <a:rPr lang="en-US" altLang="en-US" sz="2000" cap="none" dirty="0" err="1">
                <a:solidFill>
                  <a:prstClr val="black"/>
                </a:solidFill>
              </a:rPr>
              <a:t>Enyew</a:t>
            </a:r>
            <a:r>
              <a:rPr lang="en-US" altLang="en-US" sz="2000" cap="none" dirty="0">
                <a:solidFill>
                  <a:prstClr val="black"/>
                </a:solidFill>
              </a:rPr>
              <a:t>, E. B., </a:t>
            </a:r>
            <a:r>
              <a:rPr lang="gez-Ethi-ET" altLang="en-US" sz="2000" cap="none" dirty="0">
                <a:solidFill>
                  <a:prstClr val="black"/>
                </a:solidFill>
              </a:rPr>
              <a:t>et al, </a:t>
            </a:r>
            <a:r>
              <a:rPr lang="en-US" altLang="en-US" sz="2000" cap="none" dirty="0" smtClean="0">
                <a:solidFill>
                  <a:prstClr val="black"/>
                </a:solidFill>
              </a:rPr>
              <a:t>2025</a:t>
            </a:r>
            <a:r>
              <a:rPr lang="gez-Ethi-ET" altLang="en-US" sz="2000" cap="none" dirty="0">
                <a:solidFill>
                  <a:prstClr val="black"/>
                </a:solidFill>
              </a:rPr>
              <a:t>)</a:t>
            </a:r>
            <a:endParaRPr kumimoji="0" lang="gez-Ethi-ET" altLang="en-US" sz="2000" b="0" i="0" u="none" strike="noStrike" kern="1200" cap="none" spc="0" normalizeH="0" baseline="0" noProof="0" dirty="0" smtClean="0">
              <a:ln>
                <a:noFill/>
              </a:ln>
              <a:solidFill>
                <a:prstClr val="black"/>
              </a:solidFill>
              <a:effectLst/>
              <a:uLnTx/>
              <a:uFillTx/>
            </a:endParaRPr>
          </a:p>
          <a:p>
            <a:pPr marL="228600" marR="0" lvl="0" indent="-2286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smtClean="0">
                <a:ln>
                  <a:noFill/>
                </a:ln>
                <a:solidFill>
                  <a:prstClr val="black"/>
                </a:solidFill>
                <a:effectLst/>
                <a:uLnTx/>
                <a:uFillTx/>
              </a:rPr>
              <a:t>Knowledge</a:t>
            </a:r>
            <a:r>
              <a:rPr kumimoji="0" lang="en-US" altLang="en-US" b="0" i="0" u="none" strike="noStrike" kern="1200" cap="none" spc="0" normalizeH="0" baseline="0" noProof="0" dirty="0" smtClean="0">
                <a:ln>
                  <a:noFill/>
                </a:ln>
                <a:solidFill>
                  <a:prstClr val="black"/>
                </a:solidFill>
                <a:effectLst/>
                <a:uLnTx/>
                <a:uFillTx/>
              </a:rPr>
              <a:t> </a:t>
            </a:r>
            <a:r>
              <a:rPr kumimoji="0" lang="en-US" altLang="en-US" b="0" i="0" u="none" strike="noStrike" kern="1200" cap="none" spc="0" normalizeH="0" baseline="0" noProof="0" dirty="0">
                <a:ln>
                  <a:noFill/>
                </a:ln>
                <a:solidFill>
                  <a:prstClr val="black"/>
                </a:solidFill>
                <a:effectLst/>
                <a:uLnTx/>
                <a:uFillTx/>
              </a:rPr>
              <a:t>of where to </a:t>
            </a:r>
            <a:r>
              <a:rPr kumimoji="0" lang="gez-Ethi-ET" altLang="en-US" b="1" i="0" u="none" strike="noStrike" kern="1200" cap="none" spc="0" normalizeH="0" baseline="0" noProof="0" dirty="0" smtClean="0">
                <a:ln>
                  <a:noFill/>
                </a:ln>
                <a:solidFill>
                  <a:srgbClr val="00B0F0"/>
                </a:solidFill>
                <a:effectLst/>
                <a:uLnTx/>
                <a:uFillTx/>
              </a:rPr>
              <a:t>access</a:t>
            </a:r>
            <a:r>
              <a:rPr kumimoji="0" lang="en-US" altLang="en-US" b="0" i="0" u="none" strike="noStrike" kern="1200" cap="none" spc="0" normalizeH="0" baseline="0" noProof="0" dirty="0" smtClean="0">
                <a:ln>
                  <a:noFill/>
                </a:ln>
                <a:solidFill>
                  <a:prstClr val="black"/>
                </a:solidFill>
                <a:effectLst/>
                <a:uLnTx/>
                <a:uFillTx/>
              </a:rPr>
              <a:t> </a:t>
            </a:r>
            <a:r>
              <a:rPr kumimoji="0" lang="en-US" altLang="en-US" b="0" i="0" u="none" strike="noStrike" kern="1200" cap="none" spc="0" normalizeH="0" baseline="0" noProof="0" dirty="0">
                <a:ln>
                  <a:noFill/>
                </a:ln>
                <a:solidFill>
                  <a:prstClr val="black"/>
                </a:solidFill>
                <a:effectLst/>
                <a:uLnTx/>
                <a:uFillTx/>
              </a:rPr>
              <a:t>information → </a:t>
            </a:r>
            <a:r>
              <a:rPr kumimoji="0" lang="en-US" altLang="en-US" b="1" i="1" u="none" strike="noStrike" kern="1200" cap="none" spc="0" normalizeH="0" baseline="0" noProof="0" dirty="0">
                <a:ln>
                  <a:noFill/>
                </a:ln>
                <a:solidFill>
                  <a:prstClr val="black"/>
                </a:solidFill>
                <a:effectLst/>
                <a:uLnTx/>
                <a:uFillTx/>
              </a:rPr>
              <a:t>2.2× more likely </a:t>
            </a:r>
            <a:r>
              <a:rPr kumimoji="0" lang="en-US" altLang="en-US" b="0" i="0" u="none" strike="noStrike" kern="1200" cap="none" spc="0" normalizeH="0" baseline="0" noProof="0" dirty="0">
                <a:ln>
                  <a:noFill/>
                </a:ln>
                <a:solidFill>
                  <a:prstClr val="black"/>
                </a:solidFill>
                <a:effectLst/>
                <a:uLnTx/>
                <a:uFillTx/>
              </a:rPr>
              <a:t>(AOR = 2.20, p = </a:t>
            </a:r>
            <a:r>
              <a:rPr kumimoji="0" lang="gez-Ethi-ET" altLang="en-US" b="0" i="0" u="none" strike="noStrike" kern="1200" cap="none" spc="0" normalizeH="0" baseline="0" noProof="0" dirty="0" smtClean="0">
                <a:ln>
                  <a:noFill/>
                </a:ln>
                <a:solidFill>
                  <a:prstClr val="black"/>
                </a:solidFill>
                <a:effectLst/>
                <a:uLnTx/>
                <a:uFillTx/>
              </a:rPr>
              <a:t>0</a:t>
            </a:r>
            <a:r>
              <a:rPr kumimoji="0" lang="en-US" altLang="en-US" b="0" i="0" u="none" strike="noStrike" kern="1200" cap="none" spc="0" normalizeH="0" baseline="0" noProof="0" dirty="0" smtClean="0">
                <a:ln>
                  <a:noFill/>
                </a:ln>
                <a:solidFill>
                  <a:prstClr val="black"/>
                </a:solidFill>
                <a:effectLst/>
                <a:uLnTx/>
                <a:uFillTx/>
              </a:rPr>
              <a:t>.008)</a:t>
            </a:r>
            <a:endParaRPr kumimoji="0" lang="gez-Ethi-ET" altLang="en-US" b="0" i="0" u="none" strike="noStrike" kern="1200" cap="none" spc="0" normalizeH="0" baseline="0" noProof="0" dirty="0" smtClean="0">
              <a:ln>
                <a:noFill/>
              </a:ln>
              <a:solidFill>
                <a:prstClr val="black"/>
              </a:solidFill>
              <a:effectLst/>
              <a:uLnTx/>
              <a:uFillTx/>
            </a:endParaRPr>
          </a:p>
          <a:p>
            <a:pPr lvl="1" eaLnBrk="0" fontAlgn="base" hangingPunct="0">
              <a:lnSpc>
                <a:spcPct val="150000"/>
              </a:lnSpc>
              <a:spcBef>
                <a:spcPct val="0"/>
              </a:spcBef>
              <a:spcAft>
                <a:spcPct val="0"/>
              </a:spcAft>
              <a:buClrTx/>
            </a:pPr>
            <a:r>
              <a:rPr lang="en-US" altLang="en-US" sz="2000" cap="none" dirty="0">
                <a:solidFill>
                  <a:prstClr val="black"/>
                </a:solidFill>
              </a:rPr>
              <a:t>→ </a:t>
            </a:r>
            <a:r>
              <a:rPr lang="gez-Ethi-ET" altLang="en-US" sz="2000" cap="none" dirty="0" smtClean="0">
                <a:solidFill>
                  <a:prstClr val="black"/>
                </a:solidFill>
              </a:rPr>
              <a:t>T</a:t>
            </a:r>
            <a:r>
              <a:rPr lang="en-US" altLang="en-US" sz="2000" cap="none" dirty="0" smtClean="0">
                <a:solidFill>
                  <a:prstClr val="black"/>
                </a:solidFill>
              </a:rPr>
              <a:t>rusted </a:t>
            </a:r>
            <a:r>
              <a:rPr lang="en-US" altLang="en-US" sz="2000" cap="none" dirty="0">
                <a:solidFill>
                  <a:prstClr val="black"/>
                </a:solidFill>
              </a:rPr>
              <a:t>local </a:t>
            </a:r>
            <a:r>
              <a:rPr lang="en-US" altLang="en-US" sz="2000" cap="none" dirty="0" smtClean="0">
                <a:solidFill>
                  <a:prstClr val="black"/>
                </a:solidFill>
              </a:rPr>
              <a:t>information</a:t>
            </a:r>
            <a:r>
              <a:rPr lang="gez-Ethi-ET" altLang="en-US" sz="2000" cap="none" dirty="0" smtClean="0">
                <a:solidFill>
                  <a:prstClr val="black"/>
                </a:solidFill>
              </a:rPr>
              <a:t> </a:t>
            </a:r>
            <a:r>
              <a:rPr lang="en-US" altLang="en-US" sz="2000" cap="none" dirty="0" smtClean="0">
                <a:solidFill>
                  <a:prstClr val="black"/>
                </a:solidFill>
              </a:rPr>
              <a:t>sources</a:t>
            </a:r>
            <a:r>
              <a:rPr lang="gez-Ethi-ET" altLang="en-US" sz="2000" cap="none" dirty="0" smtClean="0">
                <a:solidFill>
                  <a:prstClr val="black"/>
                </a:solidFill>
              </a:rPr>
              <a:t> (</a:t>
            </a:r>
            <a:r>
              <a:rPr lang="en-US" altLang="en-US" sz="2000" cap="none" dirty="0" smtClean="0">
                <a:solidFill>
                  <a:prstClr val="black"/>
                </a:solidFill>
              </a:rPr>
              <a:t>messengers</a:t>
            </a:r>
            <a:r>
              <a:rPr lang="gez-Ethi-ET" altLang="en-US" sz="2000" cap="none" dirty="0" smtClean="0">
                <a:solidFill>
                  <a:prstClr val="black"/>
                </a:solidFill>
              </a:rPr>
              <a:t>)</a:t>
            </a:r>
            <a:r>
              <a:rPr lang="en-US" altLang="en-US" sz="2000" cap="none" dirty="0" smtClean="0">
                <a:solidFill>
                  <a:prstClr val="black"/>
                </a:solidFill>
              </a:rPr>
              <a:t> </a:t>
            </a:r>
            <a:r>
              <a:rPr lang="gez-Ethi-ET" altLang="en-US" sz="2000" cap="none" dirty="0" smtClean="0">
                <a:solidFill>
                  <a:prstClr val="black"/>
                </a:solidFill>
              </a:rPr>
              <a:t>like </a:t>
            </a:r>
            <a:r>
              <a:rPr lang="en-US" altLang="en-US" sz="2000" cap="none" dirty="0" smtClean="0">
                <a:solidFill>
                  <a:prstClr val="black"/>
                </a:solidFill>
              </a:rPr>
              <a:t>health </a:t>
            </a:r>
            <a:r>
              <a:rPr lang="en-US" altLang="en-US" sz="2000" cap="none" dirty="0">
                <a:solidFill>
                  <a:prstClr val="black"/>
                </a:solidFill>
              </a:rPr>
              <a:t>workers, religious leaders) reduce fears and </a:t>
            </a:r>
            <a:r>
              <a:rPr lang="en-US" altLang="en-US" sz="2000" cap="none" dirty="0" smtClean="0">
                <a:solidFill>
                  <a:prstClr val="black"/>
                </a:solidFill>
              </a:rPr>
              <a:t>moral</a:t>
            </a:r>
            <a:r>
              <a:rPr lang="gez-Ethi-ET" altLang="en-US" sz="2000" cap="none" dirty="0" smtClean="0">
                <a:solidFill>
                  <a:prstClr val="black"/>
                </a:solidFill>
              </a:rPr>
              <a:t> (</a:t>
            </a:r>
            <a:r>
              <a:rPr lang="en-US" sz="2000" dirty="0" smtClean="0"/>
              <a:t>WHO</a:t>
            </a:r>
            <a:r>
              <a:rPr lang="gez-Ethi-ET" sz="2000" dirty="0"/>
              <a:t>, </a:t>
            </a:r>
            <a:r>
              <a:rPr lang="en-US" sz="2000" dirty="0"/>
              <a:t>2022</a:t>
            </a:r>
            <a:r>
              <a:rPr lang="en-US" sz="2000" dirty="0" smtClean="0"/>
              <a:t>)</a:t>
            </a:r>
            <a:endParaRPr lang="gez-Ethi-ET" sz="2000" dirty="0" smtClean="0"/>
          </a:p>
          <a:p>
            <a:pPr marL="0" indent="0" eaLnBrk="0" fontAlgn="base" hangingPunct="0">
              <a:lnSpc>
                <a:spcPct val="150000"/>
              </a:lnSpc>
              <a:spcBef>
                <a:spcPct val="0"/>
              </a:spcBef>
              <a:spcAft>
                <a:spcPct val="0"/>
              </a:spcAft>
              <a:buClrTx/>
              <a:buNone/>
            </a:pPr>
            <a:r>
              <a:rPr lang="en-US" b="1" i="1" cap="none" dirty="0">
                <a:solidFill>
                  <a:prstClr val="black"/>
                </a:solidFill>
              </a:rPr>
              <a:t>Inclusive communication and education strategies are urgently needed to increase HPV vaccine uptake among out-of-school adolescent girls in underserved LMIC </a:t>
            </a:r>
            <a:r>
              <a:rPr lang="en-US" b="1" i="1" cap="none" dirty="0" smtClean="0">
                <a:solidFill>
                  <a:prstClr val="black"/>
                </a:solidFill>
              </a:rPr>
              <a:t>regions</a:t>
            </a:r>
            <a:endParaRPr lang="en-US" b="1" i="1" cap="none" dirty="0">
              <a:solidFill>
                <a:prstClr val="black"/>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229645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gez-Ethi-ET" sz="4000" b="1" cap="none" dirty="0" smtClean="0">
                <a:effectLst>
                  <a:outerShdw blurRad="38100" dist="38100" dir="2700000" algn="tl">
                    <a:srgbClr val="000000">
                      <a:alpha val="43137"/>
                    </a:srgbClr>
                  </a:outerShdw>
                </a:effectLst>
              </a:rPr>
              <a:t>Results/Discussion ...</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1"/>
          <p:cNvSpPr>
            <a:spLocks noGrp="1" noChangeArrowheads="1"/>
          </p:cNvSpPr>
          <p:nvPr>
            <p:ph sz="quarter" idx="13"/>
          </p:nvPr>
        </p:nvSpPr>
        <p:spPr bwMode="auto">
          <a:xfrm>
            <a:off x="329780" y="1003366"/>
            <a:ext cx="11722312" cy="550920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None/>
            </a:pPr>
            <a:r>
              <a:rPr lang="en-US" altLang="en-US" sz="2400" b="1" cap="none" dirty="0"/>
              <a:t>Factors Associated with Parental Confidence in HPV Vaccine </a:t>
            </a:r>
            <a:r>
              <a:rPr lang="en-US" altLang="en-US" sz="2400" b="1" cap="none" dirty="0" smtClean="0"/>
              <a:t>Safety</a:t>
            </a:r>
            <a:r>
              <a:rPr lang="gez-Ethi-ET" altLang="en-US" sz="2400" b="1" cap="none" dirty="0" smtClean="0"/>
              <a:t> in OOSAGs </a:t>
            </a:r>
            <a:r>
              <a:rPr lang="en-US" altLang="en-US" sz="2400" b="1" cap="none" dirty="0" smtClean="0"/>
              <a:t>in </a:t>
            </a:r>
            <a:r>
              <a:rPr lang="en-US" altLang="en-US" sz="2400" b="1" cap="none" dirty="0"/>
              <a:t>underserved geographic area</a:t>
            </a:r>
          </a:p>
          <a:p>
            <a:pPr eaLnBrk="0" fontAlgn="base" hangingPunct="0">
              <a:lnSpc>
                <a:spcPct val="150000"/>
              </a:lnSpc>
              <a:spcBef>
                <a:spcPct val="0"/>
              </a:spcBef>
              <a:spcAft>
                <a:spcPct val="0"/>
              </a:spcAft>
              <a:buClrTx/>
            </a:pPr>
            <a:r>
              <a:rPr lang="en-US" altLang="en-US" b="1" cap="none" dirty="0" smtClean="0">
                <a:solidFill>
                  <a:srgbClr val="00B0F0"/>
                </a:solidFill>
              </a:rPr>
              <a:t>Intention</a:t>
            </a:r>
            <a:r>
              <a:rPr lang="en-US" altLang="en-US" cap="none" dirty="0" smtClean="0"/>
              <a:t> </a:t>
            </a:r>
            <a:r>
              <a:rPr lang="en-US" altLang="en-US" cap="none" dirty="0"/>
              <a:t>to vaccinate child → </a:t>
            </a:r>
            <a:r>
              <a:rPr lang="en-US" altLang="en-US" b="1" i="1" cap="none" dirty="0"/>
              <a:t>5.1× more likely </a:t>
            </a:r>
            <a:r>
              <a:rPr lang="en-US" altLang="en-US" cap="none" dirty="0"/>
              <a:t>to be confident (AOR = 5.14, p &lt; </a:t>
            </a:r>
            <a:r>
              <a:rPr lang="gez-Ethi-ET" altLang="en-US" cap="none" dirty="0" smtClean="0"/>
              <a:t>0</a:t>
            </a:r>
            <a:r>
              <a:rPr lang="en-US" altLang="en-US" cap="none" dirty="0" smtClean="0"/>
              <a:t>.001)</a:t>
            </a:r>
            <a:endParaRPr lang="gez-Ethi-ET" altLang="en-US" cap="none" dirty="0" smtClean="0"/>
          </a:p>
          <a:p>
            <a:pPr lvl="1" eaLnBrk="0" fontAlgn="base" hangingPunct="0">
              <a:lnSpc>
                <a:spcPct val="100000"/>
              </a:lnSpc>
              <a:spcBef>
                <a:spcPct val="0"/>
              </a:spcBef>
              <a:spcAft>
                <a:spcPct val="0"/>
              </a:spcAft>
              <a:buClrTx/>
            </a:pPr>
            <a:r>
              <a:rPr lang="en-US" altLang="en-US" sz="2000" cap="none" dirty="0"/>
              <a:t>→</a:t>
            </a:r>
            <a:r>
              <a:rPr lang="en-US" altLang="en-US" sz="2000" cap="none" dirty="0" smtClean="0"/>
              <a:t> </a:t>
            </a:r>
            <a:r>
              <a:rPr lang="en-US" altLang="en-US" sz="2000" cap="none" dirty="0"/>
              <a:t>Parental intention is a robust predictor of vaccine acceptance </a:t>
            </a:r>
            <a:r>
              <a:rPr lang="en-US" altLang="en-US" sz="2000" i="1" cap="none" dirty="0" smtClean="0"/>
              <a:t>(Mohammed</a:t>
            </a:r>
            <a:r>
              <a:rPr lang="en-US" altLang="en-US" sz="2000" i="1" cap="none" dirty="0"/>
              <a:t>, K.A., et al</a:t>
            </a:r>
            <a:r>
              <a:rPr lang="gez-Ethi-ET" altLang="en-US" sz="2000" i="1" cap="none" dirty="0"/>
              <a:t>, </a:t>
            </a:r>
            <a:r>
              <a:rPr lang="gez-Ethi-ET" altLang="en-US" sz="2000" i="1" cap="none" dirty="0" smtClean="0"/>
              <a:t>2017; </a:t>
            </a:r>
            <a:r>
              <a:rPr lang="en-US" altLang="en-US" sz="2000" i="1" cap="none" dirty="0" err="1" smtClean="0"/>
              <a:t>Tiruye</a:t>
            </a:r>
            <a:r>
              <a:rPr lang="en-US" altLang="en-US" sz="2000" i="1" cap="none" dirty="0" smtClean="0"/>
              <a:t> </a:t>
            </a:r>
            <a:r>
              <a:rPr lang="en-US" altLang="en-US" sz="2000" i="1" cap="none" dirty="0"/>
              <a:t>et al., </a:t>
            </a:r>
            <a:r>
              <a:rPr lang="en-US" altLang="en-US" sz="2000" i="1" cap="none" dirty="0" smtClean="0"/>
              <a:t>2025)</a:t>
            </a:r>
            <a:endParaRPr lang="gez-Ethi-ET" altLang="en-US" sz="2000" i="1" cap="none" dirty="0" smtClean="0"/>
          </a:p>
          <a:p>
            <a:pPr eaLnBrk="0" fontAlgn="base" hangingPunct="0">
              <a:lnSpc>
                <a:spcPct val="150000"/>
              </a:lnSpc>
              <a:spcBef>
                <a:spcPct val="0"/>
              </a:spcBef>
              <a:spcAft>
                <a:spcPct val="0"/>
              </a:spcAft>
              <a:buClrTx/>
            </a:pPr>
            <a:r>
              <a:rPr lang="en-US" altLang="en-US" b="1" cap="none" dirty="0" smtClean="0">
                <a:solidFill>
                  <a:srgbClr val="00B0F0"/>
                </a:solidFill>
                <a:effectLst>
                  <a:outerShdw blurRad="38100" dist="38100" dir="2700000" algn="tl">
                    <a:srgbClr val="000000">
                      <a:alpha val="43137"/>
                    </a:srgbClr>
                  </a:outerShdw>
                </a:effectLst>
              </a:rPr>
              <a:t>Awareness</a:t>
            </a:r>
            <a:r>
              <a:rPr lang="en-US" altLang="en-US" cap="none" dirty="0" smtClean="0"/>
              <a:t> </a:t>
            </a:r>
            <a:r>
              <a:rPr lang="en-US" altLang="en-US" cap="none" dirty="0"/>
              <a:t>of cervical cancer → </a:t>
            </a:r>
            <a:r>
              <a:rPr lang="en-US" altLang="en-US" b="1" i="1" cap="none" dirty="0"/>
              <a:t>3.0× more likely </a:t>
            </a:r>
            <a:r>
              <a:rPr lang="en-US" altLang="en-US" cap="none" dirty="0"/>
              <a:t>(AOR = 3.03, p = </a:t>
            </a:r>
            <a:r>
              <a:rPr lang="gez-Ethi-ET" altLang="en-US" cap="none" dirty="0" smtClean="0"/>
              <a:t>0</a:t>
            </a:r>
            <a:r>
              <a:rPr lang="en-US" altLang="en-US" cap="none" dirty="0" smtClean="0"/>
              <a:t>.039)</a:t>
            </a:r>
            <a:endParaRPr lang="gez-Ethi-ET" altLang="en-US" cap="none" dirty="0" smtClean="0"/>
          </a:p>
          <a:p>
            <a:pPr lvl="1" eaLnBrk="0" fontAlgn="base" hangingPunct="0">
              <a:lnSpc>
                <a:spcPct val="100000"/>
              </a:lnSpc>
              <a:spcBef>
                <a:spcPct val="0"/>
              </a:spcBef>
              <a:spcAft>
                <a:spcPct val="0"/>
              </a:spcAft>
              <a:buClrTx/>
            </a:pPr>
            <a:r>
              <a:rPr lang="en-US" altLang="en-US" sz="2000" cap="none" dirty="0"/>
              <a:t>→ </a:t>
            </a:r>
            <a:r>
              <a:rPr lang="en-US" altLang="en-US" sz="2000" cap="none" dirty="0" smtClean="0"/>
              <a:t>Low </a:t>
            </a:r>
            <a:r>
              <a:rPr lang="en-US" altLang="en-US" sz="2000" cap="none" dirty="0"/>
              <a:t>awareness is a known barrier; better knowledge increases confidence </a:t>
            </a:r>
            <a:r>
              <a:rPr lang="en-US" altLang="en-US" sz="2000" i="1" cap="none" dirty="0" smtClean="0"/>
              <a:t>(</a:t>
            </a:r>
            <a:r>
              <a:rPr lang="en-US" altLang="en-US" sz="2000" i="1" cap="none" dirty="0" err="1"/>
              <a:t>Dereje</a:t>
            </a:r>
            <a:r>
              <a:rPr lang="en-US" altLang="en-US" sz="2000" i="1" cap="none" dirty="0"/>
              <a:t>, N., et al.,</a:t>
            </a:r>
            <a:r>
              <a:rPr lang="gez-Ethi-ET" altLang="en-US" sz="2000" i="1" cap="none" dirty="0"/>
              <a:t> 2021;</a:t>
            </a:r>
            <a:r>
              <a:rPr lang="en-US" altLang="en-US" sz="2000" i="1" cap="none" dirty="0" err="1" smtClean="0"/>
              <a:t>Addisu</a:t>
            </a:r>
            <a:r>
              <a:rPr lang="en-US" altLang="en-US" sz="2000" i="1" cap="none" dirty="0"/>
              <a:t>, D</a:t>
            </a:r>
            <a:r>
              <a:rPr lang="en-US" altLang="en-US" sz="2000" i="1" cap="none" dirty="0" smtClean="0"/>
              <a:t>.,</a:t>
            </a:r>
            <a:r>
              <a:rPr lang="gez-Ethi-ET" altLang="en-US" sz="2000" i="1" cap="none" dirty="0" smtClean="0"/>
              <a:t> 2023; </a:t>
            </a:r>
            <a:r>
              <a:rPr lang="en-US" altLang="en-US" sz="2000" i="1" cap="none" dirty="0" smtClean="0"/>
              <a:t>Herbie </a:t>
            </a:r>
            <a:r>
              <a:rPr lang="en-US" altLang="en-US" sz="2000" i="1" cap="none" dirty="0"/>
              <a:t>et al., 2023)</a:t>
            </a:r>
            <a:endParaRPr lang="gez-Ethi-ET" altLang="en-US" sz="2000" i="1" cap="none" dirty="0" smtClean="0"/>
          </a:p>
          <a:p>
            <a:pPr eaLnBrk="0" fontAlgn="base" hangingPunct="0">
              <a:lnSpc>
                <a:spcPct val="150000"/>
              </a:lnSpc>
              <a:spcBef>
                <a:spcPct val="0"/>
              </a:spcBef>
              <a:spcAft>
                <a:spcPct val="0"/>
              </a:spcAft>
              <a:buClrTx/>
            </a:pPr>
            <a:r>
              <a:rPr lang="en-US" altLang="en-US" b="1" cap="none" dirty="0" smtClean="0">
                <a:solidFill>
                  <a:srgbClr val="00B0F0"/>
                </a:solidFill>
              </a:rPr>
              <a:t>Confidence</a:t>
            </a:r>
            <a:r>
              <a:rPr lang="en-US" altLang="en-US" cap="none" dirty="0" smtClean="0"/>
              <a:t> </a:t>
            </a:r>
            <a:r>
              <a:rPr lang="en-US" altLang="en-US" cap="none" dirty="0"/>
              <a:t>in health workers → </a:t>
            </a:r>
            <a:r>
              <a:rPr lang="en-US" altLang="en-US" b="1" i="1" cap="none" dirty="0"/>
              <a:t>3.1× more likely </a:t>
            </a:r>
            <a:r>
              <a:rPr lang="en-US" altLang="en-US" cap="none" dirty="0"/>
              <a:t>(AOR = 3.08, p = </a:t>
            </a:r>
            <a:r>
              <a:rPr lang="gez-Ethi-ET" altLang="en-US" cap="none" dirty="0" smtClean="0"/>
              <a:t>0</a:t>
            </a:r>
            <a:r>
              <a:rPr lang="en-US" altLang="en-US" cap="none" dirty="0" smtClean="0"/>
              <a:t>.005)</a:t>
            </a:r>
            <a:endParaRPr lang="gez-Ethi-ET" altLang="en-US" cap="none" dirty="0" smtClean="0"/>
          </a:p>
          <a:p>
            <a:pPr lvl="1" eaLnBrk="0" fontAlgn="base" hangingPunct="0">
              <a:lnSpc>
                <a:spcPct val="150000"/>
              </a:lnSpc>
              <a:spcBef>
                <a:spcPct val="0"/>
              </a:spcBef>
              <a:spcAft>
                <a:spcPct val="0"/>
              </a:spcAft>
              <a:buClrTx/>
            </a:pPr>
            <a:r>
              <a:rPr lang="en-US" altLang="en-US" sz="2000" cap="none" dirty="0"/>
              <a:t>→ Provider trust reduces parental safety concerns (</a:t>
            </a:r>
            <a:r>
              <a:rPr lang="en-US" altLang="en-US" sz="2000" cap="none" dirty="0" err="1"/>
              <a:t>Zepro</a:t>
            </a:r>
            <a:r>
              <a:rPr lang="en-US" altLang="en-US" sz="2000" cap="none" dirty="0"/>
              <a:t> et al., 2023)</a:t>
            </a:r>
            <a:endParaRPr lang="gez-Ethi-ET" altLang="en-US" sz="2000" cap="none" dirty="0" smtClean="0"/>
          </a:p>
          <a:p>
            <a:pPr eaLnBrk="0" fontAlgn="base" hangingPunct="0">
              <a:lnSpc>
                <a:spcPct val="150000"/>
              </a:lnSpc>
              <a:spcBef>
                <a:spcPct val="0"/>
              </a:spcBef>
              <a:spcAft>
                <a:spcPct val="0"/>
              </a:spcAft>
              <a:buClrTx/>
            </a:pPr>
            <a:r>
              <a:rPr lang="en-US" altLang="en-US" cap="none" dirty="0" smtClean="0"/>
              <a:t>Health </a:t>
            </a:r>
            <a:r>
              <a:rPr lang="en-US" altLang="en-US" cap="none" dirty="0"/>
              <a:t>worker </a:t>
            </a:r>
            <a:r>
              <a:rPr lang="en-US" altLang="en-US" b="1" cap="none" dirty="0">
                <a:solidFill>
                  <a:srgbClr val="00B0F0"/>
                </a:solidFill>
              </a:rPr>
              <a:t>recommendation</a:t>
            </a:r>
            <a:r>
              <a:rPr lang="en-US" altLang="en-US" cap="none" dirty="0"/>
              <a:t> → </a:t>
            </a:r>
            <a:r>
              <a:rPr lang="en-US" altLang="en-US" b="1" i="1" cap="none" dirty="0"/>
              <a:t>2.7× more likely </a:t>
            </a:r>
            <a:r>
              <a:rPr lang="en-US" altLang="en-US" cap="none" dirty="0"/>
              <a:t>(AOR = 2.66, p = </a:t>
            </a:r>
            <a:r>
              <a:rPr lang="gez-Ethi-ET" altLang="en-US" cap="none" dirty="0" smtClean="0"/>
              <a:t>0</a:t>
            </a:r>
            <a:r>
              <a:rPr lang="en-US" altLang="en-US" cap="none" dirty="0" smtClean="0"/>
              <a:t>.005)</a:t>
            </a:r>
            <a:endParaRPr lang="gez-Ethi-ET" altLang="en-US" cap="none" dirty="0" smtClean="0"/>
          </a:p>
          <a:p>
            <a:pPr lvl="1" eaLnBrk="0" fontAlgn="base" hangingPunct="0">
              <a:lnSpc>
                <a:spcPct val="150000"/>
              </a:lnSpc>
              <a:spcBef>
                <a:spcPct val="0"/>
              </a:spcBef>
              <a:spcAft>
                <a:spcPct val="0"/>
              </a:spcAft>
              <a:buClrTx/>
            </a:pPr>
            <a:r>
              <a:rPr lang="en-US" altLang="en-US" sz="2000" cap="none" dirty="0"/>
              <a:t>→ Provider cue to action increases parents' perceived need (</a:t>
            </a:r>
            <a:r>
              <a:rPr lang="en-US" altLang="en-US" sz="2000" cap="none" dirty="0" err="1"/>
              <a:t>Hailemariam</a:t>
            </a:r>
            <a:r>
              <a:rPr lang="en-US" altLang="en-US" sz="2000" cap="none" dirty="0"/>
              <a:t> et al., 2021</a:t>
            </a:r>
            <a:r>
              <a:rPr lang="en-US" altLang="en-US" sz="2000" cap="none" dirty="0" smtClean="0"/>
              <a:t>)</a:t>
            </a:r>
            <a:endParaRPr lang="gez-Ethi-ET" altLang="en-US" sz="2000" cap="none" dirty="0" smtClean="0"/>
          </a:p>
          <a:p>
            <a:pPr marL="0" indent="0" eaLnBrk="0" fontAlgn="base" hangingPunct="0">
              <a:lnSpc>
                <a:spcPct val="100000"/>
              </a:lnSpc>
              <a:spcBef>
                <a:spcPct val="0"/>
              </a:spcBef>
              <a:spcAft>
                <a:spcPct val="0"/>
              </a:spcAft>
              <a:buClrTx/>
              <a:buNone/>
            </a:pPr>
            <a:r>
              <a:rPr lang="en-US" altLang="en-US" sz="2200" b="1" i="1" cap="none" dirty="0" smtClean="0"/>
              <a:t>Inclusive </a:t>
            </a:r>
            <a:r>
              <a:rPr lang="en-US" altLang="en-US" sz="2200" b="1" i="1" cap="none" dirty="0"/>
              <a:t>communication &amp; </a:t>
            </a:r>
            <a:r>
              <a:rPr lang="gez-Ethi-ET" altLang="en-US" sz="2200" b="1" i="1" cap="none" dirty="0" smtClean="0"/>
              <a:t>targeted Health </a:t>
            </a:r>
            <a:r>
              <a:rPr lang="en-US" altLang="en-US" sz="2200" b="1" i="1" cap="none" dirty="0" smtClean="0"/>
              <a:t>education </a:t>
            </a:r>
            <a:r>
              <a:rPr lang="en-US" altLang="en-US" sz="2200" b="1" i="1" cap="none" dirty="0"/>
              <a:t>strategies are urgently needed to increase confidence in HPV vaccination for similar </a:t>
            </a:r>
            <a:r>
              <a:rPr lang="en-US" altLang="en-US" sz="2200" b="1" i="1" cap="none" dirty="0" smtClean="0"/>
              <a:t>populations</a:t>
            </a:r>
            <a:r>
              <a:rPr lang="gez-Ethi-ET" altLang="en-US" sz="2200" b="1" i="1" cap="none" dirty="0" smtClean="0"/>
              <a:t> (</a:t>
            </a:r>
            <a:r>
              <a:rPr lang="en-US" altLang="en-US" sz="2200" b="1" i="1" cap="none" dirty="0" err="1"/>
              <a:t>Jin</a:t>
            </a:r>
            <a:r>
              <a:rPr lang="en-US" altLang="en-US" sz="2200" b="1" i="1" cap="none" dirty="0"/>
              <a:t>, S.W., </a:t>
            </a:r>
            <a:r>
              <a:rPr lang="gez-Ethi-ET" altLang="en-US" sz="2200" b="1" i="1" cap="none" dirty="0" smtClean="0"/>
              <a:t>2023)</a:t>
            </a:r>
            <a:endParaRPr lang="en-US" altLang="en-US" sz="2200" b="1" i="1" cap="none" dirty="0"/>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3755549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en-US" sz="4000" b="1" cap="none" dirty="0">
                <a:effectLst>
                  <a:outerShdw blurRad="38100" dist="38100" dir="2700000" algn="tl">
                    <a:srgbClr val="000000">
                      <a:alpha val="43137"/>
                    </a:srgbClr>
                  </a:outerShdw>
                </a:effectLst>
              </a:rPr>
              <a:t>Strengths and Limitations of the Study</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1"/>
          <p:cNvSpPr txBox="1">
            <a:spLocks noChangeArrowheads="1"/>
          </p:cNvSpPr>
          <p:nvPr/>
        </p:nvSpPr>
        <p:spPr bwMode="auto">
          <a:xfrm>
            <a:off x="5519057" y="966393"/>
            <a:ext cx="6533035" cy="5724644"/>
          </a:xfrm>
          <a:prstGeom prst="rect">
            <a:avLst/>
          </a:prstGeom>
          <a:solidFill>
            <a:schemeClr val="accent4">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sz="2800" b="1" cap="none" dirty="0" smtClean="0"/>
              <a:t>Limitations</a:t>
            </a:r>
            <a:endParaRPr lang="gez-Ethi-ET" altLang="en-US" sz="2800" b="1" cap="none" dirty="0" smtClean="0"/>
          </a:p>
          <a:p>
            <a:pPr eaLnBrk="0" fontAlgn="base" hangingPunct="0">
              <a:lnSpc>
                <a:spcPct val="150000"/>
              </a:lnSpc>
              <a:spcBef>
                <a:spcPct val="0"/>
              </a:spcBef>
              <a:spcAft>
                <a:spcPct val="0"/>
              </a:spcAft>
              <a:buClrTx/>
            </a:pPr>
            <a:r>
              <a:rPr lang="en-US" altLang="en-US" sz="2400" cap="none" dirty="0"/>
              <a:t>Cross-sectional design </a:t>
            </a:r>
            <a:r>
              <a:rPr lang="en-US" altLang="en-US" sz="2400" i="1" cap="none" dirty="0"/>
              <a:t>limits causal </a:t>
            </a:r>
            <a:r>
              <a:rPr lang="en-US" altLang="en-US" sz="2400" i="1" cap="none" dirty="0" smtClean="0"/>
              <a:t>inference</a:t>
            </a:r>
            <a:endParaRPr lang="gez-Ethi-ET" altLang="en-US" sz="2400" i="1" cap="none" dirty="0" smtClean="0"/>
          </a:p>
          <a:p>
            <a:pPr eaLnBrk="0" fontAlgn="base" hangingPunct="0">
              <a:lnSpc>
                <a:spcPct val="150000"/>
              </a:lnSpc>
              <a:spcBef>
                <a:spcPct val="0"/>
              </a:spcBef>
              <a:spcAft>
                <a:spcPct val="0"/>
              </a:spcAft>
              <a:buClrTx/>
            </a:pPr>
            <a:r>
              <a:rPr lang="en-US" altLang="en-US" sz="2400" i="1" cap="none" dirty="0" smtClean="0"/>
              <a:t>Recall </a:t>
            </a:r>
            <a:r>
              <a:rPr lang="gez-Ethi-ET" altLang="en-US" sz="2400" i="1" cap="none" dirty="0" smtClean="0"/>
              <a:t>&amp;</a:t>
            </a:r>
            <a:r>
              <a:rPr lang="en-US" altLang="en-US" sz="2400" i="1" cap="none" dirty="0" smtClean="0"/>
              <a:t> </a:t>
            </a:r>
            <a:r>
              <a:rPr lang="en-US" altLang="en-US" sz="2400" i="1" cap="none" dirty="0"/>
              <a:t>social desirability bias </a:t>
            </a:r>
            <a:r>
              <a:rPr lang="en-US" altLang="en-US" sz="2400" cap="none" dirty="0"/>
              <a:t>possible due to self-reported </a:t>
            </a:r>
            <a:r>
              <a:rPr lang="en-US" altLang="en-US" sz="2400" cap="none" dirty="0" smtClean="0"/>
              <a:t>data</a:t>
            </a:r>
            <a:endParaRPr lang="gez-Ethi-ET" altLang="en-US" sz="2400" cap="none" dirty="0" smtClean="0"/>
          </a:p>
          <a:p>
            <a:pPr eaLnBrk="0" fontAlgn="base" hangingPunct="0">
              <a:lnSpc>
                <a:spcPct val="150000"/>
              </a:lnSpc>
              <a:spcBef>
                <a:spcPct val="0"/>
              </a:spcBef>
              <a:spcAft>
                <a:spcPct val="0"/>
              </a:spcAft>
              <a:buClrTx/>
            </a:pPr>
            <a:r>
              <a:rPr lang="en-US" altLang="en-US" sz="2400" cap="none" dirty="0" smtClean="0"/>
              <a:t>Study </a:t>
            </a:r>
            <a:r>
              <a:rPr lang="en-US" altLang="en-US" sz="2400" cap="none" dirty="0"/>
              <a:t>limited to selected regions </a:t>
            </a:r>
            <a:r>
              <a:rPr lang="gez-Ethi-ET" altLang="en-US" sz="2400" cap="none" dirty="0" smtClean="0"/>
              <a:t>&amp;</a:t>
            </a:r>
            <a:r>
              <a:rPr lang="en-US" altLang="en-US" sz="2400" cap="none" dirty="0" smtClean="0"/>
              <a:t> </a:t>
            </a:r>
            <a:r>
              <a:rPr lang="gez-Ethi-ET" altLang="en-US" sz="2400" cap="none" dirty="0" smtClean="0"/>
              <a:t>OOSAGs, </a:t>
            </a:r>
            <a:r>
              <a:rPr lang="en-US" altLang="en-US" sz="2400" cap="none" dirty="0" smtClean="0"/>
              <a:t>findings </a:t>
            </a:r>
            <a:r>
              <a:rPr lang="en-US" altLang="en-US" sz="2400" i="1" cap="none" dirty="0"/>
              <a:t>may not generalize </a:t>
            </a:r>
            <a:r>
              <a:rPr lang="en-US" altLang="en-US" sz="2400" i="1" cap="none" dirty="0" smtClean="0"/>
              <a:t>other areas</a:t>
            </a:r>
            <a:endParaRPr lang="gez-Ethi-ET" altLang="en-US" sz="2400" i="1" cap="none" dirty="0" smtClean="0"/>
          </a:p>
          <a:p>
            <a:pPr eaLnBrk="0" fontAlgn="base" hangingPunct="0">
              <a:lnSpc>
                <a:spcPct val="150000"/>
              </a:lnSpc>
              <a:spcBef>
                <a:spcPct val="0"/>
              </a:spcBef>
              <a:spcAft>
                <a:spcPct val="0"/>
              </a:spcAft>
              <a:buClrTx/>
            </a:pPr>
            <a:r>
              <a:rPr lang="en-US" altLang="en-US" sz="2400" cap="none" dirty="0" smtClean="0"/>
              <a:t>Some </a:t>
            </a:r>
            <a:r>
              <a:rPr lang="en-US" altLang="en-US" sz="2400" cap="none" dirty="0"/>
              <a:t>health system factors (e.g., </a:t>
            </a:r>
            <a:r>
              <a:rPr lang="en-US" altLang="en-US" sz="2400" i="1" cap="none" dirty="0"/>
              <a:t>vaccine supply chain</a:t>
            </a:r>
            <a:r>
              <a:rPr lang="en-US" altLang="en-US" sz="2400" cap="none" dirty="0"/>
              <a:t>) </a:t>
            </a:r>
            <a:r>
              <a:rPr lang="en-US" altLang="en-US" sz="2400" i="1" cap="none" dirty="0"/>
              <a:t>not fully </a:t>
            </a:r>
            <a:r>
              <a:rPr lang="en-US" altLang="en-US" sz="2400" i="1" cap="none" dirty="0" smtClean="0"/>
              <a:t>captured</a:t>
            </a:r>
            <a:endParaRPr lang="gez-Ethi-ET" altLang="en-US" sz="2400" i="1" cap="none" dirty="0" smtClean="0"/>
          </a:p>
          <a:p>
            <a:pPr eaLnBrk="0" fontAlgn="base" hangingPunct="0">
              <a:lnSpc>
                <a:spcPct val="150000"/>
              </a:lnSpc>
              <a:spcBef>
                <a:spcPct val="0"/>
              </a:spcBef>
              <a:spcAft>
                <a:spcPct val="0"/>
              </a:spcAft>
              <a:buClrTx/>
            </a:pPr>
            <a:r>
              <a:rPr lang="en-US" altLang="en-US" sz="2400" cap="none" dirty="0" smtClean="0"/>
              <a:t>Parental </a:t>
            </a:r>
            <a:r>
              <a:rPr lang="en-US" altLang="en-US" sz="2400" cap="none" dirty="0"/>
              <a:t>perspectives critical but not explored in depth beyond confidence </a:t>
            </a:r>
            <a:r>
              <a:rPr lang="gez-Ethi-ET" altLang="en-US" sz="2400" cap="none" dirty="0" smtClean="0"/>
              <a:t>&amp;</a:t>
            </a:r>
            <a:r>
              <a:rPr lang="en-US" altLang="en-US" sz="2400" cap="none" dirty="0" smtClean="0"/>
              <a:t> decision-making</a:t>
            </a:r>
            <a:endParaRPr lang="en-US" altLang="en-US" sz="2400" cap="none" dirty="0">
              <a:solidFill>
                <a:srgbClr val="FF0000"/>
              </a:solidFill>
            </a:endParaRPr>
          </a:p>
        </p:txBody>
      </p:sp>
      <p:sp>
        <p:nvSpPr>
          <p:cNvPr id="6" name="Rectangle 1"/>
          <p:cNvSpPr txBox="1">
            <a:spLocks noChangeArrowheads="1"/>
          </p:cNvSpPr>
          <p:nvPr/>
        </p:nvSpPr>
        <p:spPr bwMode="auto">
          <a:xfrm>
            <a:off x="329781" y="965033"/>
            <a:ext cx="5042319" cy="5724644"/>
          </a:xfrm>
          <a:prstGeom prst="rect">
            <a:avLst/>
          </a:prstGeom>
          <a:solidFill>
            <a:schemeClr val="bg2">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0" fontAlgn="base" hangingPunct="0">
              <a:lnSpc>
                <a:spcPct val="150000"/>
              </a:lnSpc>
              <a:spcBef>
                <a:spcPct val="0"/>
              </a:spcBef>
              <a:spcAft>
                <a:spcPct val="0"/>
              </a:spcAft>
              <a:buClrTx/>
              <a:buNone/>
            </a:pPr>
            <a:r>
              <a:rPr lang="en-US" altLang="en-US" sz="2800" b="1" cap="none" dirty="0" smtClean="0"/>
              <a:t>Strengths</a:t>
            </a:r>
            <a:endParaRPr lang="gez-Ethi-ET" altLang="en-US" sz="2800" b="1" cap="none" dirty="0" smtClean="0"/>
          </a:p>
          <a:p>
            <a:pPr eaLnBrk="0" fontAlgn="base" hangingPunct="0">
              <a:lnSpc>
                <a:spcPct val="150000"/>
              </a:lnSpc>
              <a:spcBef>
                <a:spcPct val="0"/>
              </a:spcBef>
              <a:spcAft>
                <a:spcPct val="0"/>
              </a:spcAft>
              <a:buClrTx/>
            </a:pPr>
            <a:r>
              <a:rPr lang="en-US" altLang="en-US" sz="2400" i="1" cap="none" dirty="0" smtClean="0"/>
              <a:t>Large </a:t>
            </a:r>
            <a:r>
              <a:rPr lang="en-US" altLang="en-US" sz="2400" i="1" cap="none" dirty="0"/>
              <a:t>sample size </a:t>
            </a:r>
            <a:r>
              <a:rPr lang="en-US" altLang="en-US" sz="2400" cap="none" dirty="0" smtClean="0"/>
              <a:t>with </a:t>
            </a:r>
            <a:r>
              <a:rPr lang="en-US" altLang="en-US" sz="2400" cap="none" dirty="0"/>
              <a:t>high response rate </a:t>
            </a:r>
            <a:endParaRPr lang="gez-Ethi-ET" altLang="en-US" sz="2400" cap="none" dirty="0" smtClean="0"/>
          </a:p>
          <a:p>
            <a:pPr eaLnBrk="0" fontAlgn="base" hangingPunct="0">
              <a:lnSpc>
                <a:spcPct val="150000"/>
              </a:lnSpc>
              <a:spcBef>
                <a:spcPct val="0"/>
              </a:spcBef>
              <a:spcAft>
                <a:spcPct val="0"/>
              </a:spcAft>
              <a:buClrTx/>
            </a:pPr>
            <a:r>
              <a:rPr lang="en-US" altLang="en-US" sz="2400" cap="none" dirty="0" smtClean="0"/>
              <a:t>Use </a:t>
            </a:r>
            <a:r>
              <a:rPr lang="en-US" altLang="en-US" sz="2400" cap="none" dirty="0"/>
              <a:t>of WHO </a:t>
            </a:r>
            <a:r>
              <a:rPr lang="en-US" altLang="en-US" sz="2400" cap="none" dirty="0" err="1"/>
              <a:t>BeSD</a:t>
            </a:r>
            <a:r>
              <a:rPr lang="en-US" altLang="en-US" sz="2400" cap="none" dirty="0"/>
              <a:t> framework </a:t>
            </a:r>
            <a:r>
              <a:rPr lang="en-US" altLang="en-US" sz="2400" i="1" cap="none" dirty="0"/>
              <a:t>ensures global </a:t>
            </a:r>
            <a:r>
              <a:rPr lang="en-US" altLang="en-US" sz="2400" i="1" cap="none" dirty="0" smtClean="0"/>
              <a:t>comparability</a:t>
            </a:r>
            <a:endParaRPr lang="gez-Ethi-ET" altLang="en-US" sz="2400" i="1" cap="none" dirty="0" smtClean="0"/>
          </a:p>
          <a:p>
            <a:pPr eaLnBrk="0" fontAlgn="base" hangingPunct="0">
              <a:lnSpc>
                <a:spcPct val="150000"/>
              </a:lnSpc>
              <a:spcBef>
                <a:spcPct val="0"/>
              </a:spcBef>
              <a:spcAft>
                <a:spcPct val="0"/>
              </a:spcAft>
              <a:buClrTx/>
            </a:pPr>
            <a:r>
              <a:rPr lang="en-US" altLang="en-US" sz="2400" cap="none" dirty="0" smtClean="0"/>
              <a:t>Focus </a:t>
            </a:r>
            <a:r>
              <a:rPr lang="en-US" altLang="en-US" sz="2400" cap="none" dirty="0"/>
              <a:t>on underserved, out-of-school adolescents </a:t>
            </a:r>
            <a:r>
              <a:rPr lang="en-US" altLang="en-US" sz="2400" i="1" cap="none" dirty="0"/>
              <a:t>fills a critical evidence </a:t>
            </a:r>
            <a:r>
              <a:rPr lang="en-US" altLang="en-US" sz="2400" i="1" cap="none" dirty="0" smtClean="0"/>
              <a:t>gap</a:t>
            </a:r>
            <a:endParaRPr lang="gez-Ethi-ET" altLang="en-US" sz="2400" i="1" cap="none" dirty="0" smtClean="0"/>
          </a:p>
          <a:p>
            <a:pPr eaLnBrk="0" fontAlgn="base" hangingPunct="0">
              <a:lnSpc>
                <a:spcPct val="150000"/>
              </a:lnSpc>
              <a:spcBef>
                <a:spcPct val="0"/>
              </a:spcBef>
              <a:spcAft>
                <a:spcPct val="0"/>
              </a:spcAft>
              <a:buClrTx/>
            </a:pPr>
            <a:r>
              <a:rPr lang="en-US" altLang="en-US" sz="2400" cap="none" dirty="0" smtClean="0"/>
              <a:t>Multivariable </a:t>
            </a:r>
            <a:r>
              <a:rPr lang="en-US" altLang="en-US" sz="2400" cap="none" dirty="0"/>
              <a:t>regression </a:t>
            </a:r>
            <a:r>
              <a:rPr lang="en-US" altLang="en-US" sz="2400" i="1" cap="none" dirty="0"/>
              <a:t>identifies</a:t>
            </a:r>
            <a:r>
              <a:rPr lang="en-US" altLang="en-US" sz="2400" cap="none" dirty="0"/>
              <a:t> </a:t>
            </a:r>
            <a:r>
              <a:rPr lang="en-US" altLang="en-US" sz="2400" i="1" cap="none" dirty="0"/>
              <a:t>independent predictors of uptake and </a:t>
            </a:r>
            <a:r>
              <a:rPr lang="en-US" altLang="en-US" sz="2400" i="1" cap="none" dirty="0" smtClean="0"/>
              <a:t>confidence</a:t>
            </a:r>
            <a:endParaRPr lang="en-US" altLang="en-US" sz="2400" i="1" cap="none" dirty="0">
              <a:solidFill>
                <a:srgbClr val="FF0000"/>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1011719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en-US" sz="4000" b="1" cap="none" dirty="0" smtClean="0">
                <a:effectLst>
                  <a:outerShdw blurRad="38100" dist="38100" dir="2700000" algn="tl">
                    <a:srgbClr val="000000">
                      <a:alpha val="43137"/>
                    </a:srgbClr>
                  </a:outerShdw>
                </a:effectLst>
              </a:rPr>
              <a:t>Conclusion</a:t>
            </a:r>
            <a:r>
              <a:rPr lang="gez-Ethi-ET" sz="4000" b="1" cap="none" dirty="0" smtClean="0">
                <a:effectLst>
                  <a:outerShdw blurRad="38100" dist="38100" dir="2700000" algn="tl">
                    <a:srgbClr val="000000">
                      <a:alpha val="43137"/>
                    </a:srgbClr>
                  </a:outerShdw>
                </a:effectLst>
              </a:rPr>
              <a:t>s</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1"/>
          <p:cNvSpPr txBox="1">
            <a:spLocks noChangeArrowheads="1"/>
          </p:cNvSpPr>
          <p:nvPr/>
        </p:nvSpPr>
        <p:spPr bwMode="auto">
          <a:xfrm>
            <a:off x="329780" y="1016490"/>
            <a:ext cx="11722312" cy="465941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0" fontAlgn="base" hangingPunct="0">
              <a:lnSpc>
                <a:spcPct val="150000"/>
              </a:lnSpc>
              <a:spcBef>
                <a:spcPct val="0"/>
              </a:spcBef>
              <a:spcAft>
                <a:spcPct val="0"/>
              </a:spcAft>
              <a:buClrTx/>
            </a:pPr>
            <a:r>
              <a:rPr lang="en-US" altLang="en-US" b="1" i="1" cap="none" dirty="0">
                <a:solidFill>
                  <a:srgbClr val="0066FF"/>
                </a:solidFill>
              </a:rPr>
              <a:t>Awareness &amp; Education: </a:t>
            </a:r>
            <a:r>
              <a:rPr lang="en-US" altLang="en-US" cap="none" dirty="0"/>
              <a:t>Develop culturally appropriate, community-based programs using trusted leaders (health extension workers, religious leaders, women’s </a:t>
            </a:r>
            <a:r>
              <a:rPr lang="en-US" altLang="en-US" cap="none" dirty="0" smtClean="0"/>
              <a:t>groups)</a:t>
            </a:r>
            <a:endParaRPr lang="gez-Ethi-ET" altLang="en-US" cap="none" dirty="0" smtClean="0"/>
          </a:p>
          <a:p>
            <a:pPr eaLnBrk="0" fontAlgn="base" hangingPunct="0">
              <a:lnSpc>
                <a:spcPct val="150000"/>
              </a:lnSpc>
              <a:spcBef>
                <a:spcPct val="0"/>
              </a:spcBef>
              <a:spcAft>
                <a:spcPct val="0"/>
              </a:spcAft>
              <a:buClrTx/>
            </a:pPr>
            <a:r>
              <a:rPr lang="en-US" altLang="en-US" b="1" i="1" cap="none" dirty="0" smtClean="0">
                <a:solidFill>
                  <a:srgbClr val="0066FF"/>
                </a:solidFill>
              </a:rPr>
              <a:t>Outreach </a:t>
            </a:r>
            <a:r>
              <a:rPr lang="en-US" altLang="en-US" b="1" i="1" cap="none" dirty="0">
                <a:solidFill>
                  <a:srgbClr val="0066FF"/>
                </a:solidFill>
              </a:rPr>
              <a:t>Services: </a:t>
            </a:r>
            <a:r>
              <a:rPr lang="en-US" altLang="en-US" cap="none" dirty="0"/>
              <a:t>Expand vaccination beyond </a:t>
            </a:r>
            <a:r>
              <a:rPr lang="en-US" altLang="en-US" cap="none" dirty="0" smtClean="0"/>
              <a:t>schools</a:t>
            </a:r>
            <a:r>
              <a:rPr lang="gez-Ethi-ET" altLang="en-US" cap="none" dirty="0" smtClean="0"/>
              <a:t>,</a:t>
            </a:r>
            <a:r>
              <a:rPr lang="en-US" altLang="en-US" cap="none" dirty="0" smtClean="0"/>
              <a:t> </a:t>
            </a:r>
            <a:r>
              <a:rPr lang="en-US" altLang="en-US" cap="none" dirty="0"/>
              <a:t>mobile clinics, door-to-door campaigns, village-based </a:t>
            </a:r>
            <a:r>
              <a:rPr lang="en-US" altLang="en-US" cap="none" dirty="0" smtClean="0"/>
              <a:t>delivery</a:t>
            </a:r>
            <a:endParaRPr lang="gez-Ethi-ET" altLang="en-US" cap="none" dirty="0" smtClean="0"/>
          </a:p>
          <a:p>
            <a:pPr eaLnBrk="0" fontAlgn="base" hangingPunct="0">
              <a:lnSpc>
                <a:spcPct val="150000"/>
              </a:lnSpc>
              <a:spcBef>
                <a:spcPct val="0"/>
              </a:spcBef>
              <a:spcAft>
                <a:spcPct val="0"/>
              </a:spcAft>
              <a:buClrTx/>
            </a:pPr>
            <a:r>
              <a:rPr lang="en-US" altLang="en-US" b="1" i="1" cap="none" dirty="0" smtClean="0">
                <a:solidFill>
                  <a:srgbClr val="0066FF"/>
                </a:solidFill>
              </a:rPr>
              <a:t>Provider </a:t>
            </a:r>
            <a:r>
              <a:rPr lang="en-US" altLang="en-US" b="1" i="1" cap="none" dirty="0">
                <a:solidFill>
                  <a:srgbClr val="0066FF"/>
                </a:solidFill>
              </a:rPr>
              <a:t>Engagement: </a:t>
            </a:r>
            <a:r>
              <a:rPr lang="en-US" altLang="en-US" cap="none" dirty="0"/>
              <a:t>Train health workers to deliver clear, evidence-based </a:t>
            </a:r>
            <a:r>
              <a:rPr lang="en-US" altLang="en-US" i="1" cap="none" dirty="0"/>
              <a:t>counseling</a:t>
            </a:r>
            <a:r>
              <a:rPr lang="en-US" altLang="en-US" cap="none" dirty="0"/>
              <a:t>; </a:t>
            </a:r>
            <a:r>
              <a:rPr lang="en-US" altLang="en-US" b="1" i="1" cap="none" dirty="0"/>
              <a:t>integrate HPV counseling </a:t>
            </a:r>
            <a:r>
              <a:rPr lang="en-US" altLang="en-US" cap="none" dirty="0"/>
              <a:t>into maternal &amp; child health </a:t>
            </a:r>
            <a:r>
              <a:rPr lang="en-US" altLang="en-US" cap="none" dirty="0" smtClean="0"/>
              <a:t>services</a:t>
            </a:r>
            <a:endParaRPr lang="gez-Ethi-ET" altLang="en-US" cap="none" dirty="0" smtClean="0"/>
          </a:p>
          <a:p>
            <a:pPr eaLnBrk="0" fontAlgn="base" hangingPunct="0">
              <a:lnSpc>
                <a:spcPct val="150000"/>
              </a:lnSpc>
              <a:spcBef>
                <a:spcPct val="0"/>
              </a:spcBef>
              <a:spcAft>
                <a:spcPct val="0"/>
              </a:spcAft>
              <a:buClrTx/>
            </a:pPr>
            <a:r>
              <a:rPr lang="gez-Ethi-ET" altLang="en-US" b="1" i="1" cap="none" dirty="0" smtClean="0">
                <a:solidFill>
                  <a:srgbClr val="0066FF"/>
                </a:solidFill>
              </a:rPr>
              <a:t>Informmation</a:t>
            </a:r>
            <a:r>
              <a:rPr lang="en-US" altLang="en-US" b="1" i="1" cap="none" dirty="0" smtClean="0">
                <a:solidFill>
                  <a:srgbClr val="0066FF"/>
                </a:solidFill>
              </a:rPr>
              <a:t> </a:t>
            </a:r>
            <a:r>
              <a:rPr lang="en-US" altLang="en-US" b="1" i="1" cap="none" dirty="0">
                <a:solidFill>
                  <a:srgbClr val="0066FF"/>
                </a:solidFill>
              </a:rPr>
              <a:t>Access: </a:t>
            </a:r>
            <a:r>
              <a:rPr lang="en-US" altLang="en-US" cap="none" dirty="0"/>
              <a:t>Establish reliable channels (community forums, youth services, local media) for HPV-related </a:t>
            </a:r>
            <a:r>
              <a:rPr lang="en-US" altLang="en-US" cap="none" dirty="0" smtClean="0"/>
              <a:t>information</a:t>
            </a:r>
            <a:endParaRPr lang="gez-Ethi-ET" altLang="en-US" cap="none" dirty="0" smtClean="0"/>
          </a:p>
          <a:p>
            <a:pPr eaLnBrk="0" fontAlgn="base" hangingPunct="0">
              <a:lnSpc>
                <a:spcPct val="150000"/>
              </a:lnSpc>
              <a:spcBef>
                <a:spcPct val="0"/>
              </a:spcBef>
              <a:spcAft>
                <a:spcPct val="0"/>
              </a:spcAft>
              <a:buClrTx/>
            </a:pPr>
            <a:r>
              <a:rPr lang="en-US" altLang="en-US" b="1" i="1" cap="none" dirty="0" smtClean="0">
                <a:solidFill>
                  <a:srgbClr val="0066FF"/>
                </a:solidFill>
              </a:rPr>
              <a:t>Policy </a:t>
            </a:r>
            <a:r>
              <a:rPr lang="en-US" altLang="en-US" b="1" i="1" cap="none" dirty="0">
                <a:solidFill>
                  <a:srgbClr val="0066FF"/>
                </a:solidFill>
              </a:rPr>
              <a:t>Integration: </a:t>
            </a:r>
            <a:r>
              <a:rPr lang="en-US" altLang="en-US" cap="none" dirty="0"/>
              <a:t>Ensure HPV strategies address behavioral, social, and structural factors to promote equitable </a:t>
            </a:r>
            <a:r>
              <a:rPr lang="en-US" altLang="en-US" cap="none" dirty="0" smtClean="0"/>
              <a:t>coverage</a:t>
            </a:r>
            <a:endParaRPr lang="en-US" altLang="en-US" cap="none" dirty="0">
              <a:solidFill>
                <a:srgbClr val="FF0000"/>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86093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62" y="208596"/>
            <a:ext cx="10831919" cy="749015"/>
          </a:xfrm>
          <a:solidFill>
            <a:schemeClr val="bg1"/>
          </a:solidFill>
        </p:spPr>
        <p:txBody>
          <a:bodyPr>
            <a:noAutofit/>
          </a:bodyPr>
          <a:lstStyle/>
          <a:p>
            <a:pPr algn="l"/>
            <a:r>
              <a:rPr lang="en-US" sz="4000" b="1" cap="none" dirty="0" smtClean="0">
                <a:effectLst>
                  <a:outerShdw blurRad="38100" dist="38100" dir="2700000" algn="tl">
                    <a:srgbClr val="000000">
                      <a:alpha val="43137"/>
                    </a:srgbClr>
                  </a:outerShdw>
                </a:effectLst>
              </a:rPr>
              <a:t>Introduction</a:t>
            </a:r>
            <a:r>
              <a:rPr lang="gez-Ethi-ET" sz="4000" b="1" cap="none" dirty="0" smtClean="0">
                <a:effectLst>
                  <a:outerShdw blurRad="38100" dist="38100" dir="2700000" algn="tl">
                    <a:srgbClr val="000000">
                      <a:alpha val="43137"/>
                    </a:srgbClr>
                  </a:outerShdw>
                </a:effectLst>
              </a:rPr>
              <a:t> (1/3)</a:t>
            </a:r>
            <a:endParaRPr lang="en-US" sz="4000" b="1" cap="none"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811161" y="1084204"/>
            <a:ext cx="10831920" cy="4721741"/>
          </a:xfrm>
          <a:solidFill>
            <a:schemeClr val="bg1"/>
          </a:solidFill>
        </p:spPr>
        <p:txBody>
          <a:bodyPr>
            <a:noAutofit/>
          </a:bodyPr>
          <a:lstStyle/>
          <a:p>
            <a:pPr marL="0" indent="0">
              <a:lnSpc>
                <a:spcPct val="100000"/>
              </a:lnSpc>
              <a:buNone/>
            </a:pPr>
            <a:r>
              <a:rPr lang="gez-Ethi-ET" sz="2400" b="1" cap="none" dirty="0" smtClean="0">
                <a:solidFill>
                  <a:srgbClr val="7030A0"/>
                </a:solidFill>
                <a:effectLst>
                  <a:outerShdw blurRad="38100" dist="38100" dir="2700000" algn="tl">
                    <a:srgbClr val="000000">
                      <a:alpha val="43137"/>
                    </a:srgbClr>
                  </a:outerShdw>
                </a:effectLst>
              </a:rPr>
              <a:t>Global</a:t>
            </a:r>
            <a:r>
              <a:rPr lang="en-US" sz="2400" b="1" cap="none" dirty="0" smtClean="0">
                <a:solidFill>
                  <a:srgbClr val="7030A0"/>
                </a:solidFill>
                <a:effectLst>
                  <a:outerShdw blurRad="38100" dist="38100" dir="2700000" algn="tl">
                    <a:srgbClr val="000000">
                      <a:alpha val="43137"/>
                    </a:srgbClr>
                  </a:outerShdw>
                </a:effectLst>
              </a:rPr>
              <a:t> &amp; Ethiopian burden</a:t>
            </a:r>
          </a:p>
          <a:p>
            <a:pPr>
              <a:lnSpc>
                <a:spcPct val="100000"/>
              </a:lnSpc>
            </a:pPr>
            <a:r>
              <a:rPr lang="en-US" sz="2400" b="1" cap="none" dirty="0"/>
              <a:t>Cervical cancer: </a:t>
            </a:r>
            <a:r>
              <a:rPr lang="en-US" sz="2400" cap="none" dirty="0" smtClean="0"/>
              <a:t>4</a:t>
            </a:r>
            <a:r>
              <a:rPr lang="en-US" sz="2400" cap="none" baseline="30000" dirty="0" smtClean="0"/>
              <a:t>th</a:t>
            </a:r>
            <a:r>
              <a:rPr lang="gez-Ethi-ET" sz="2400" cap="none" dirty="0" smtClean="0"/>
              <a:t> </a:t>
            </a:r>
            <a:r>
              <a:rPr lang="en-US" sz="2400" cap="none" dirty="0" smtClean="0"/>
              <a:t>most </a:t>
            </a:r>
            <a:r>
              <a:rPr lang="en-US" sz="2400" cap="none" dirty="0"/>
              <a:t>common globally (&gt;570,000 new cases annually) </a:t>
            </a:r>
            <a:r>
              <a:rPr lang="en-US" i="1" cap="none" dirty="0" smtClean="0"/>
              <a:t>(</a:t>
            </a:r>
            <a:r>
              <a:rPr lang="en-US" i="1" cap="none" dirty="0" err="1"/>
              <a:t>Derbie</a:t>
            </a:r>
            <a:r>
              <a:rPr lang="en-US" i="1" cap="none" dirty="0"/>
              <a:t> et al., 2023; </a:t>
            </a:r>
            <a:r>
              <a:rPr lang="en-US" i="1" cap="none" dirty="0" err="1"/>
              <a:t>Kisa</a:t>
            </a:r>
            <a:r>
              <a:rPr lang="en-US" i="1" cap="none" dirty="0"/>
              <a:t> &amp; </a:t>
            </a:r>
            <a:r>
              <a:rPr lang="en-US" i="1" cap="none" dirty="0" err="1"/>
              <a:t>Kisa</a:t>
            </a:r>
            <a:r>
              <a:rPr lang="en-US" i="1" cap="none" dirty="0"/>
              <a:t>, 2024</a:t>
            </a:r>
            <a:r>
              <a:rPr lang="en-US" i="1" cap="none" dirty="0" smtClean="0"/>
              <a:t>)</a:t>
            </a:r>
            <a:endParaRPr lang="gez-Ethi-ET" i="1" cap="none" dirty="0" smtClean="0"/>
          </a:p>
          <a:p>
            <a:pPr>
              <a:lnSpc>
                <a:spcPct val="100000"/>
              </a:lnSpc>
            </a:pPr>
            <a:r>
              <a:rPr lang="en-US" sz="2400" b="1" cap="none" dirty="0" smtClean="0"/>
              <a:t>Ethiopia</a:t>
            </a:r>
            <a:r>
              <a:rPr lang="en-US" sz="2400" cap="none" dirty="0"/>
              <a:t>: the 2</a:t>
            </a:r>
            <a:r>
              <a:rPr lang="en-US" sz="2400" cap="none" baseline="30000" dirty="0"/>
              <a:t>nd</a:t>
            </a:r>
            <a:r>
              <a:rPr lang="en-US" sz="2400" cap="none" dirty="0"/>
              <a:t> most fatal cancer among Ethiopian women</a:t>
            </a:r>
            <a:endParaRPr lang="gez-Ethi-ET" sz="2400" cap="none" dirty="0"/>
          </a:p>
          <a:p>
            <a:pPr marL="1482725">
              <a:lnSpc>
                <a:spcPct val="100000"/>
              </a:lnSpc>
            </a:pPr>
            <a:r>
              <a:rPr lang="en-US" sz="2400" cap="none" dirty="0" smtClean="0"/>
              <a:t>incidence </a:t>
            </a:r>
            <a:r>
              <a:rPr lang="en-US" sz="2400" cap="none" dirty="0"/>
              <a:t>22.4/100,000, </a:t>
            </a:r>
            <a:r>
              <a:rPr lang="en-US" sz="2400" cap="none" dirty="0" smtClean="0"/>
              <a:t>higher </a:t>
            </a:r>
            <a:r>
              <a:rPr lang="en-US" sz="2400" cap="none" dirty="0"/>
              <a:t>than global average </a:t>
            </a:r>
            <a:r>
              <a:rPr lang="en-US" i="1" cap="none" dirty="0"/>
              <a:t>(GCO, 2025</a:t>
            </a:r>
            <a:r>
              <a:rPr lang="en-US" i="1" cap="none" dirty="0" smtClean="0"/>
              <a:t>)</a:t>
            </a:r>
            <a:endParaRPr lang="gez-Ethi-ET" i="1" cap="none" dirty="0" smtClean="0"/>
          </a:p>
          <a:p>
            <a:pPr>
              <a:lnSpc>
                <a:spcPct val="100000"/>
              </a:lnSpc>
            </a:pPr>
            <a:r>
              <a:rPr lang="en-US" sz="2400" b="1" cap="none" dirty="0" smtClean="0"/>
              <a:t>HPV </a:t>
            </a:r>
            <a:r>
              <a:rPr lang="en-US" sz="2400" b="1" cap="none" dirty="0"/>
              <a:t>prevalence: </a:t>
            </a:r>
            <a:r>
              <a:rPr lang="en-US" sz="2400" cap="none" dirty="0"/>
              <a:t>17.3% overall, 15.8% high-risk types </a:t>
            </a:r>
            <a:r>
              <a:rPr lang="en-US" i="1" cap="none" dirty="0"/>
              <a:t>(</a:t>
            </a:r>
            <a:r>
              <a:rPr lang="en-US" i="1" cap="none" dirty="0" err="1"/>
              <a:t>Derbie</a:t>
            </a:r>
            <a:r>
              <a:rPr lang="en-US" i="1" cap="none" dirty="0"/>
              <a:t> et al., 2023</a:t>
            </a:r>
            <a:r>
              <a:rPr lang="en-US" i="1" cap="none" dirty="0" smtClean="0"/>
              <a:t>)</a:t>
            </a:r>
            <a:endParaRPr lang="gez-Ethi-ET" i="1" cap="none" dirty="0" smtClean="0"/>
          </a:p>
          <a:p>
            <a:pPr>
              <a:lnSpc>
                <a:spcPct val="100000"/>
              </a:lnSpc>
            </a:pPr>
            <a:r>
              <a:rPr lang="en-US" sz="2400" cap="none" dirty="0"/>
              <a:t>HPV as a leading cause of cervical cancer</a:t>
            </a:r>
            <a:endParaRPr lang="gez-Ethi-ET" sz="2400" cap="none" dirty="0"/>
          </a:p>
          <a:p>
            <a:pPr>
              <a:lnSpc>
                <a:spcPct val="100000"/>
              </a:lnSpc>
            </a:pPr>
            <a:r>
              <a:rPr lang="en-US" sz="2400" cap="none" dirty="0" smtClean="0"/>
              <a:t>HPV </a:t>
            </a:r>
            <a:r>
              <a:rPr lang="en-US" sz="2400" cap="none" dirty="0"/>
              <a:t>vaccine plays a crucial role in the global fight against cervical </a:t>
            </a:r>
            <a:r>
              <a:rPr lang="en-US" sz="2400" cap="none" dirty="0" smtClean="0"/>
              <a:t>cancer</a:t>
            </a:r>
            <a:endParaRPr lang="gez-Ethi-ET" sz="2400" cap="none" dirty="0" smtClean="0"/>
          </a:p>
          <a:p>
            <a:pPr>
              <a:lnSpc>
                <a:spcPct val="100000"/>
              </a:lnSpc>
            </a:pPr>
            <a:r>
              <a:rPr lang="en-US" sz="2400" cap="none" dirty="0" smtClean="0"/>
              <a:t>Despite </a:t>
            </a:r>
            <a:r>
              <a:rPr lang="en-US" sz="2400" cap="none" dirty="0"/>
              <a:t>&gt;6.3M doses since 2018, </a:t>
            </a:r>
            <a:r>
              <a:rPr lang="gez-Ethi-ET" sz="2400" cap="none" dirty="0" smtClean="0"/>
              <a:t>vaccine </a:t>
            </a:r>
            <a:r>
              <a:rPr lang="en-US" sz="2400" cap="none" dirty="0" smtClean="0"/>
              <a:t>uptake </a:t>
            </a:r>
            <a:r>
              <a:rPr lang="en-US" sz="2400" cap="none" dirty="0"/>
              <a:t>remains suboptimal </a:t>
            </a:r>
            <a:r>
              <a:rPr lang="en-US" i="1" cap="none" dirty="0"/>
              <a:t>(</a:t>
            </a:r>
            <a:r>
              <a:rPr lang="en-US" i="1" cap="none" dirty="0" err="1"/>
              <a:t>Gavi</a:t>
            </a:r>
            <a:r>
              <a:rPr lang="en-US" i="1" cap="none" dirty="0"/>
              <a:t>, 2024</a:t>
            </a:r>
            <a:r>
              <a:rPr lang="en-US" i="1" cap="none" dirty="0" smtClean="0"/>
              <a:t>)</a:t>
            </a:r>
            <a:endParaRPr lang="gez-Ethi-ET" i="1" cap="none" dirty="0" smtClean="0"/>
          </a:p>
          <a:p>
            <a:pPr>
              <a:lnSpc>
                <a:spcPct val="100000"/>
              </a:lnSpc>
            </a:pPr>
            <a:endParaRPr lang="gez-Ethi-ET" i="1" cap="none" dirty="0" smtClean="0"/>
          </a:p>
        </p:txBody>
      </p:sp>
      <p:sp>
        <p:nvSpPr>
          <p:cNvPr id="5" name="Footer Placeholder 4"/>
          <p:cNvSpPr>
            <a:spLocks noGrp="1"/>
          </p:cNvSpPr>
          <p:nvPr>
            <p:ph type="ftr" sz="quarter" idx="11"/>
          </p:nvPr>
        </p:nvSpPr>
        <p:spPr>
          <a:xfrm>
            <a:off x="2290549" y="6431867"/>
            <a:ext cx="6672887" cy="365125"/>
          </a:xfrm>
        </p:spPr>
        <p:txBody>
          <a:bodyPr/>
          <a:lstStyle/>
          <a:p>
            <a:r>
              <a:rPr lang="en-US" dirty="0" err="1" smtClean="0"/>
              <a:t>BeSD</a:t>
            </a:r>
            <a:r>
              <a:rPr lang="en-US" dirty="0" smtClean="0"/>
              <a:t> of HPV Vaccine Uptake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024250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9781" y="103018"/>
            <a:ext cx="11722311" cy="796413"/>
          </a:xfrm>
          <a:solidFill>
            <a:schemeClr val="bg1"/>
          </a:solidFill>
        </p:spPr>
        <p:txBody>
          <a:bodyPr>
            <a:normAutofit/>
          </a:bodyPr>
          <a:lstStyle/>
          <a:p>
            <a:pPr algn="l"/>
            <a:r>
              <a:rPr lang="en-US" sz="4000" b="1" cap="none" dirty="0">
                <a:effectLst>
                  <a:outerShdw blurRad="38100" dist="38100" dir="2700000" algn="tl">
                    <a:srgbClr val="000000">
                      <a:alpha val="43137"/>
                    </a:srgbClr>
                  </a:outerShdw>
                </a:effectLst>
              </a:rPr>
              <a:t> Policy </a:t>
            </a:r>
            <a:r>
              <a:rPr lang="en-US" sz="4000" b="1" cap="none" dirty="0" smtClean="0">
                <a:effectLst>
                  <a:outerShdw blurRad="38100" dist="38100" dir="2700000" algn="tl">
                    <a:srgbClr val="000000">
                      <a:alpha val="43137"/>
                    </a:srgbClr>
                  </a:outerShdw>
                </a:effectLst>
              </a:rPr>
              <a:t>Implications</a:t>
            </a:r>
            <a:r>
              <a:rPr lang="gez-Ethi-ET" sz="4000" b="1" cap="none" dirty="0" smtClean="0">
                <a:effectLst>
                  <a:outerShdw blurRad="38100" dist="38100" dir="2700000" algn="tl">
                    <a:srgbClr val="000000">
                      <a:alpha val="43137"/>
                    </a:srgbClr>
                  </a:outerShdw>
                </a:effectLst>
              </a:rPr>
              <a:t>/</a:t>
            </a:r>
            <a:r>
              <a:rPr lang="en-US" sz="4000" b="1" cap="none" dirty="0" smtClean="0">
                <a:effectLst>
                  <a:outerShdw blurRad="38100" dist="38100" dir="2700000" algn="tl">
                    <a:srgbClr val="000000">
                      <a:alpha val="43137"/>
                    </a:srgbClr>
                  </a:outerShdw>
                </a:effectLst>
              </a:rPr>
              <a:t>Recommendations</a:t>
            </a:r>
            <a:endParaRPr lang="en-US" sz="40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1"/>
          <p:cNvSpPr txBox="1">
            <a:spLocks noChangeArrowheads="1"/>
          </p:cNvSpPr>
          <p:nvPr/>
        </p:nvSpPr>
        <p:spPr bwMode="auto">
          <a:xfrm>
            <a:off x="329780" y="1210499"/>
            <a:ext cx="11722312" cy="2862322"/>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0" fontAlgn="base" hangingPunct="0">
              <a:lnSpc>
                <a:spcPct val="150000"/>
              </a:lnSpc>
              <a:spcBef>
                <a:spcPct val="0"/>
              </a:spcBef>
              <a:spcAft>
                <a:spcPct val="0"/>
              </a:spcAft>
              <a:buClrTx/>
            </a:pPr>
            <a:r>
              <a:rPr lang="en-US" altLang="en-US" sz="2400" i="1" cap="none" dirty="0" smtClean="0"/>
              <a:t>Awareness </a:t>
            </a:r>
            <a:r>
              <a:rPr lang="en-US" altLang="en-US" sz="2400" i="1" cap="none" dirty="0"/>
              <a:t>campaigns </a:t>
            </a:r>
            <a:r>
              <a:rPr lang="en-US" altLang="en-US" sz="2400" cap="none" dirty="0"/>
              <a:t>are critical: knowledge gaps directly reduce uptake</a:t>
            </a:r>
            <a:r>
              <a:rPr lang="en-US" altLang="en-US" sz="2400" cap="none" dirty="0" smtClean="0"/>
              <a:t>.</a:t>
            </a:r>
            <a:endParaRPr lang="gez-Ethi-ET" altLang="en-US" sz="2400" cap="none" dirty="0" smtClean="0"/>
          </a:p>
          <a:p>
            <a:pPr eaLnBrk="0" fontAlgn="base" hangingPunct="0">
              <a:lnSpc>
                <a:spcPct val="150000"/>
              </a:lnSpc>
              <a:spcBef>
                <a:spcPct val="0"/>
              </a:spcBef>
              <a:spcAft>
                <a:spcPct val="0"/>
              </a:spcAft>
              <a:buClrTx/>
            </a:pPr>
            <a:r>
              <a:rPr lang="en-US" altLang="en-US" sz="2400" i="1" cap="none" dirty="0" smtClean="0"/>
              <a:t>Strengthening </a:t>
            </a:r>
            <a:r>
              <a:rPr lang="en-US" altLang="en-US" sz="2400" i="1" cap="none" dirty="0"/>
              <a:t>health worker recommendations </a:t>
            </a:r>
            <a:r>
              <a:rPr lang="en-US" altLang="en-US" sz="2400" cap="none" dirty="0"/>
              <a:t>builds parental confidence</a:t>
            </a:r>
            <a:r>
              <a:rPr lang="en-US" altLang="en-US" sz="2400" cap="none" dirty="0" smtClean="0"/>
              <a:t>.</a:t>
            </a:r>
            <a:endParaRPr lang="gez-Ethi-ET" altLang="en-US" sz="2400" cap="none" dirty="0" smtClean="0"/>
          </a:p>
          <a:p>
            <a:pPr eaLnBrk="0" fontAlgn="base" hangingPunct="0">
              <a:lnSpc>
                <a:spcPct val="150000"/>
              </a:lnSpc>
              <a:spcBef>
                <a:spcPct val="0"/>
              </a:spcBef>
              <a:spcAft>
                <a:spcPct val="0"/>
              </a:spcAft>
              <a:buClrTx/>
            </a:pPr>
            <a:r>
              <a:rPr lang="en-US" altLang="en-US" sz="2400" i="1" cap="none" dirty="0" smtClean="0"/>
              <a:t>Reliable </a:t>
            </a:r>
            <a:r>
              <a:rPr lang="en-US" altLang="en-US" sz="2400" i="1" cap="none" dirty="0"/>
              <a:t>information access </a:t>
            </a:r>
            <a:r>
              <a:rPr lang="en-US" altLang="en-US" sz="2400" cap="none" dirty="0"/>
              <a:t>doubles the likelihood of vaccination</a:t>
            </a:r>
            <a:r>
              <a:rPr lang="en-US" altLang="en-US" sz="2400" cap="none" dirty="0" smtClean="0"/>
              <a:t>.</a:t>
            </a:r>
            <a:endParaRPr lang="gez-Ethi-ET" altLang="en-US" sz="2400" cap="none" dirty="0" smtClean="0"/>
          </a:p>
          <a:p>
            <a:pPr eaLnBrk="0" fontAlgn="base" hangingPunct="0">
              <a:lnSpc>
                <a:spcPct val="150000"/>
              </a:lnSpc>
              <a:spcBef>
                <a:spcPct val="0"/>
              </a:spcBef>
              <a:spcAft>
                <a:spcPct val="0"/>
              </a:spcAft>
              <a:buClrTx/>
            </a:pPr>
            <a:r>
              <a:rPr lang="en-US" altLang="en-US" sz="2400" i="1" cap="none" dirty="0" smtClean="0"/>
              <a:t>Interventions </a:t>
            </a:r>
            <a:r>
              <a:rPr lang="en-US" altLang="en-US" sz="2400" i="1" cap="none" dirty="0"/>
              <a:t>must target </a:t>
            </a:r>
            <a:r>
              <a:rPr lang="en-US" altLang="en-US" sz="2400" cap="none" dirty="0"/>
              <a:t>both </a:t>
            </a:r>
            <a:r>
              <a:rPr lang="en-US" altLang="en-US" sz="2400" b="1" i="1" cap="none" dirty="0"/>
              <a:t>demand-side</a:t>
            </a:r>
            <a:r>
              <a:rPr lang="en-US" altLang="en-US" sz="2400" cap="none" dirty="0"/>
              <a:t> (awareness, motivation) and </a:t>
            </a:r>
            <a:r>
              <a:rPr lang="en-US" altLang="en-US" sz="2400" b="1" i="1" cap="none" dirty="0"/>
              <a:t>supply-side</a:t>
            </a:r>
            <a:r>
              <a:rPr lang="en-US" altLang="en-US" sz="2400" cap="none" dirty="0"/>
              <a:t> (provider communication, service delivery).</a:t>
            </a:r>
            <a:endParaRPr lang="en-US" altLang="en-US" sz="2400" cap="none" dirty="0">
              <a:solidFill>
                <a:srgbClr val="FF0000"/>
              </a:solidFill>
            </a:endParaRPr>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673804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6647" y="303530"/>
            <a:ext cx="10364451" cy="800850"/>
          </a:xfrm>
          <a:solidFill>
            <a:schemeClr val="bg1"/>
          </a:solidFill>
        </p:spPr>
        <p:txBody>
          <a:bodyPr>
            <a:normAutofit/>
          </a:bodyPr>
          <a:lstStyle/>
          <a:p>
            <a:pPr algn="l"/>
            <a:r>
              <a:rPr lang="en-US" sz="4000" b="1" cap="none" dirty="0">
                <a:effectLst>
                  <a:outerShdw blurRad="38100" dist="38100" dir="2700000" algn="tl">
                    <a:srgbClr val="000000">
                      <a:alpha val="43137"/>
                    </a:srgbClr>
                  </a:outerShdw>
                </a:effectLst>
              </a:rPr>
              <a:t>Acknowledgements</a:t>
            </a:r>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sp>
        <p:nvSpPr>
          <p:cNvPr id="7" name="Content Placeholder 6"/>
          <p:cNvSpPr>
            <a:spLocks noGrp="1"/>
          </p:cNvSpPr>
          <p:nvPr>
            <p:ph sz="quarter" idx="13"/>
          </p:nvPr>
        </p:nvSpPr>
        <p:spPr>
          <a:xfrm>
            <a:off x="676646" y="1229271"/>
            <a:ext cx="10364451" cy="706498"/>
          </a:xfrm>
          <a:solidFill>
            <a:schemeClr val="bg1"/>
          </a:solidFill>
        </p:spPr>
        <p:txBody>
          <a:bodyPr>
            <a:normAutofit/>
          </a:bodyPr>
          <a:lstStyle/>
          <a:p>
            <a:r>
              <a:rPr lang="gez-Ethi-ET" sz="2800" b="1" cap="none" dirty="0" smtClean="0"/>
              <a:t>We </a:t>
            </a:r>
            <a:r>
              <a:rPr lang="en-US" sz="2800" b="1" cap="none" dirty="0" smtClean="0"/>
              <a:t>deeply</a:t>
            </a:r>
            <a:r>
              <a:rPr lang="gez-Ethi-ET" sz="2800" b="1" cap="none" dirty="0" smtClean="0"/>
              <a:t> </a:t>
            </a:r>
            <a:r>
              <a:rPr lang="en-US" sz="2800" b="1" cap="none" dirty="0" smtClean="0"/>
              <a:t>grateful for</a:t>
            </a:r>
            <a:r>
              <a:rPr lang="gez-Ethi-ET" sz="2800" b="1" cap="none" dirty="0" smtClean="0"/>
              <a:t>:</a:t>
            </a:r>
            <a:r>
              <a:rPr lang="en-US" sz="2800" b="1" cap="none" dirty="0" smtClean="0"/>
              <a:t> </a:t>
            </a:r>
            <a:endParaRPr lang="en-US" sz="2400" cap="none" dirty="0"/>
          </a:p>
        </p:txBody>
      </p:sp>
      <p:grpSp>
        <p:nvGrpSpPr>
          <p:cNvPr id="16" name="Group 15"/>
          <p:cNvGrpSpPr/>
          <p:nvPr/>
        </p:nvGrpSpPr>
        <p:grpSpPr>
          <a:xfrm>
            <a:off x="676646" y="2060660"/>
            <a:ext cx="1937950" cy="2955057"/>
            <a:chOff x="6319255" y="1227233"/>
            <a:chExt cx="2129144" cy="3080393"/>
          </a:xfrm>
        </p:grpSpPr>
        <p:pic>
          <p:nvPicPr>
            <p:cNvPr id="9" name="Picture 8"/>
            <p:cNvPicPr>
              <a:picLocks noChangeAspect="1"/>
            </p:cNvPicPr>
            <p:nvPr/>
          </p:nvPicPr>
          <p:blipFill>
            <a:blip r:embed="rId2"/>
            <a:stretch>
              <a:fillRect/>
            </a:stretch>
          </p:blipFill>
          <p:spPr>
            <a:xfrm>
              <a:off x="6319255" y="1227233"/>
              <a:ext cx="2059094" cy="2075180"/>
            </a:xfrm>
            <a:prstGeom prst="rect">
              <a:avLst/>
            </a:prstGeom>
          </p:spPr>
        </p:pic>
        <p:sp>
          <p:nvSpPr>
            <p:cNvPr id="10" name="Rectangle 9"/>
            <p:cNvSpPr/>
            <p:nvPr/>
          </p:nvSpPr>
          <p:spPr>
            <a:xfrm>
              <a:off x="6319255" y="3345134"/>
              <a:ext cx="2129144" cy="962492"/>
            </a:xfrm>
            <a:prstGeom prst="rect">
              <a:avLst/>
            </a:prstGeom>
          </p:spPr>
          <p:txBody>
            <a:bodyPr wrap="square">
              <a:spAutoFit/>
            </a:bodyPr>
            <a:lstStyle/>
            <a:p>
              <a:r>
                <a:rPr lang="en-US" b="1" dirty="0"/>
                <a:t>UNICEF </a:t>
              </a:r>
              <a:r>
                <a:rPr lang="en-US" b="1" dirty="0" smtClean="0"/>
                <a:t>Ethiopia</a:t>
              </a:r>
              <a:r>
                <a:rPr lang="gez-Ethi-ET" b="1" dirty="0" smtClean="0"/>
                <a:t>: </a:t>
              </a:r>
              <a:r>
                <a:rPr lang="gez-Ethi-ET" dirty="0" smtClean="0"/>
                <a:t>for</a:t>
              </a:r>
              <a:r>
                <a:rPr lang="gez-Ethi-ET" b="1" dirty="0" smtClean="0"/>
                <a:t> </a:t>
              </a:r>
              <a:r>
                <a:rPr lang="en-US" dirty="0"/>
                <a:t>funding and </a:t>
              </a:r>
              <a:r>
                <a:rPr lang="en-US" dirty="0" smtClean="0"/>
                <a:t>support</a:t>
              </a:r>
              <a:r>
                <a:rPr lang="gez-Ethi-ET" b="1" dirty="0" smtClean="0"/>
                <a:t> </a:t>
              </a:r>
              <a:endParaRPr lang="en-US" b="1" dirty="0"/>
            </a:p>
          </p:txBody>
        </p:sp>
      </p:grpSp>
      <p:grpSp>
        <p:nvGrpSpPr>
          <p:cNvPr id="17" name="Group 16"/>
          <p:cNvGrpSpPr/>
          <p:nvPr/>
        </p:nvGrpSpPr>
        <p:grpSpPr>
          <a:xfrm>
            <a:off x="5034607" y="2051820"/>
            <a:ext cx="2102561" cy="3387681"/>
            <a:chOff x="8551637" y="1227233"/>
            <a:chExt cx="2360743" cy="3755731"/>
          </a:xfrm>
        </p:grpSpPr>
        <p:pic>
          <p:nvPicPr>
            <p:cNvPr id="13" name="Picture 12"/>
            <p:cNvPicPr>
              <a:picLocks noChangeAspect="1"/>
            </p:cNvPicPr>
            <p:nvPr/>
          </p:nvPicPr>
          <p:blipFill>
            <a:blip r:embed="rId3"/>
            <a:stretch>
              <a:fillRect/>
            </a:stretch>
          </p:blipFill>
          <p:spPr>
            <a:xfrm>
              <a:off x="8551637" y="1227233"/>
              <a:ext cx="2103120" cy="2103120"/>
            </a:xfrm>
            <a:prstGeom prst="rect">
              <a:avLst/>
            </a:prstGeom>
          </p:spPr>
        </p:pic>
        <p:sp>
          <p:nvSpPr>
            <p:cNvPr id="14" name="Rectangle 13"/>
            <p:cNvSpPr/>
            <p:nvPr/>
          </p:nvSpPr>
          <p:spPr>
            <a:xfrm>
              <a:off x="8551637" y="3345134"/>
              <a:ext cx="2360743" cy="1637830"/>
            </a:xfrm>
            <a:prstGeom prst="rect">
              <a:avLst/>
            </a:prstGeom>
          </p:spPr>
          <p:txBody>
            <a:bodyPr wrap="square">
              <a:spAutoFit/>
            </a:bodyPr>
            <a:lstStyle/>
            <a:p>
              <a:r>
                <a:rPr lang="en-US" b="1" dirty="0"/>
                <a:t>Immunization Service Desk </a:t>
              </a:r>
              <a:r>
                <a:rPr lang="en-US" dirty="0"/>
                <a:t>at the MCAH Lead Executive Office @MOH </a:t>
              </a:r>
            </a:p>
          </p:txBody>
        </p:sp>
      </p:grpSp>
      <p:grpSp>
        <p:nvGrpSpPr>
          <p:cNvPr id="18" name="Group 17"/>
          <p:cNvGrpSpPr/>
          <p:nvPr/>
        </p:nvGrpSpPr>
        <p:grpSpPr>
          <a:xfrm>
            <a:off x="2844445" y="2051820"/>
            <a:ext cx="1896553" cy="3200280"/>
            <a:chOff x="5671567" y="3760657"/>
            <a:chExt cx="2143125" cy="3509668"/>
          </a:xfrm>
        </p:grpSpPr>
        <p:pic>
          <p:nvPicPr>
            <p:cNvPr id="2054" name="Picture 6" descr="Ethiopian Public Health Association (EPHA) | Addis Aba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567" y="376065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671567" y="5953954"/>
              <a:ext cx="2143125" cy="1316371"/>
            </a:xfrm>
            <a:prstGeom prst="rect">
              <a:avLst/>
            </a:prstGeom>
          </p:spPr>
          <p:txBody>
            <a:bodyPr wrap="square">
              <a:spAutoFit/>
            </a:bodyPr>
            <a:lstStyle/>
            <a:p>
              <a:pPr marL="0" lvl="1"/>
              <a:r>
                <a:rPr lang="en-US" b="1" dirty="0"/>
                <a:t>EPHA </a:t>
              </a:r>
              <a:r>
                <a:rPr lang="en-US" b="1" dirty="0" smtClean="0"/>
                <a:t>IRB</a:t>
              </a:r>
              <a:r>
                <a:rPr lang="gez-Ethi-ET" b="1" dirty="0" smtClean="0"/>
                <a:t>: </a:t>
              </a:r>
              <a:r>
                <a:rPr lang="en-US" dirty="0" smtClean="0"/>
                <a:t>for </a:t>
              </a:r>
              <a:r>
                <a:rPr lang="en-US" dirty="0"/>
                <a:t>their ethical review and </a:t>
              </a:r>
              <a:r>
                <a:rPr lang="en-US" dirty="0" smtClean="0"/>
                <a:t>approval</a:t>
              </a:r>
              <a:endParaRPr lang="en-US" dirty="0"/>
            </a:p>
          </p:txBody>
        </p:sp>
      </p:grpSp>
      <p:sp>
        <p:nvSpPr>
          <p:cNvPr id="19" name="Rectangle 18"/>
          <p:cNvSpPr/>
          <p:nvPr/>
        </p:nvSpPr>
        <p:spPr>
          <a:xfrm>
            <a:off x="7137168" y="2051820"/>
            <a:ext cx="3903929" cy="3046988"/>
          </a:xfrm>
          <a:prstGeom prst="rect">
            <a:avLst/>
          </a:prstGeom>
          <a:solidFill>
            <a:schemeClr val="bg1"/>
          </a:solidFill>
        </p:spPr>
        <p:txBody>
          <a:bodyPr wrap="square">
            <a:spAutoFit/>
          </a:bodyPr>
          <a:lstStyle/>
          <a:p>
            <a:pPr marL="225425" indent="-225425">
              <a:buFont typeface="Arial" panose="020B0604020202020204" pitchFamily="34" charset="0"/>
              <a:buChar char="•"/>
            </a:pPr>
            <a:r>
              <a:rPr lang="en-US" sz="2400" dirty="0">
                <a:solidFill>
                  <a:srgbClr val="000000"/>
                </a:solidFill>
              </a:rPr>
              <a:t>Special thanks go to the field supervisors, language translators, and data collectors </a:t>
            </a:r>
            <a:endParaRPr lang="gez-Ethi-ET" sz="2400" dirty="0" smtClean="0">
              <a:solidFill>
                <a:srgbClr val="000000"/>
              </a:solidFill>
            </a:endParaRPr>
          </a:p>
          <a:p>
            <a:pPr marL="225425" indent="-225425">
              <a:buFont typeface="Arial" panose="020B0604020202020204" pitchFamily="34" charset="0"/>
              <a:buChar char="•"/>
            </a:pPr>
            <a:r>
              <a:rPr lang="en-US" sz="2400" dirty="0" smtClean="0">
                <a:solidFill>
                  <a:srgbClr val="000000"/>
                </a:solidFill>
              </a:rPr>
              <a:t>Our </a:t>
            </a:r>
            <a:r>
              <a:rPr lang="en-US" sz="2400" dirty="0">
                <a:solidFill>
                  <a:srgbClr val="000000"/>
                </a:solidFill>
              </a:rPr>
              <a:t>heartfelt appreciation </a:t>
            </a:r>
            <a:r>
              <a:rPr lang="en-US" sz="2400" dirty="0" smtClean="0">
                <a:solidFill>
                  <a:srgbClr val="000000"/>
                </a:solidFill>
              </a:rPr>
              <a:t>to </a:t>
            </a:r>
            <a:r>
              <a:rPr lang="en-US" sz="2400" dirty="0">
                <a:solidFill>
                  <a:srgbClr val="000000"/>
                </a:solidFill>
              </a:rPr>
              <a:t>the </a:t>
            </a:r>
            <a:r>
              <a:rPr lang="gez-Ethi-ET" sz="2400" dirty="0" smtClean="0">
                <a:solidFill>
                  <a:srgbClr val="000000"/>
                </a:solidFill>
              </a:rPr>
              <a:t>OOSAGs &amp;</a:t>
            </a:r>
            <a:r>
              <a:rPr lang="en-US" sz="2400" dirty="0" smtClean="0">
                <a:solidFill>
                  <a:srgbClr val="000000"/>
                </a:solidFill>
              </a:rPr>
              <a:t> </a:t>
            </a:r>
            <a:r>
              <a:rPr lang="en-US" sz="2400" dirty="0">
                <a:solidFill>
                  <a:srgbClr val="000000"/>
                </a:solidFill>
              </a:rPr>
              <a:t>their parents/caregivers who participated in this </a:t>
            </a:r>
            <a:r>
              <a:rPr lang="en-US" sz="2400" dirty="0" smtClean="0">
                <a:solidFill>
                  <a:srgbClr val="000000"/>
                </a:solidFill>
              </a:rPr>
              <a:t>study</a:t>
            </a:r>
            <a:endParaRPr lang="en-US" sz="2400" dirty="0"/>
          </a:p>
        </p:txBody>
      </p:sp>
      <p:sp>
        <p:nvSpPr>
          <p:cNvPr id="3" name="Footer Placeholder 2"/>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1165253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73111" y="2721954"/>
            <a:ext cx="4137233" cy="2019731"/>
          </a:xfrm>
          <a:prstGeom prst="rect">
            <a:avLst/>
          </a:prstGeom>
        </p:spPr>
      </p:pic>
      <p:sp>
        <p:nvSpPr>
          <p:cNvPr id="3" name="Rectangle 2"/>
          <p:cNvSpPr/>
          <p:nvPr/>
        </p:nvSpPr>
        <p:spPr>
          <a:xfrm>
            <a:off x="2920621" y="1235633"/>
            <a:ext cx="6114197" cy="1177245"/>
          </a:xfrm>
          <a:prstGeom prst="rect">
            <a:avLst/>
          </a:prstGeom>
          <a:noFill/>
        </p:spPr>
        <p:txBody>
          <a:bodyPr wrap="square" lIns="68580" tIns="34290" rIns="68580" bIns="34290">
            <a:spAutoFit/>
          </a:bodyPr>
          <a:lstStyle/>
          <a:p>
            <a:pPr algn="ctr"/>
            <a:r>
              <a:rPr lang="en-US" sz="7200" b="1" dirty="0">
                <a:ln w="12700">
                  <a:solidFill>
                    <a:srgbClr val="C00000"/>
                  </a:solidFill>
                  <a:prstDash val="solid"/>
                </a:ln>
                <a:solidFill>
                  <a:srgbClr val="FFC000"/>
                </a:solidFill>
                <a:effectLst>
                  <a:outerShdw blurRad="38100" dist="38100" dir="2700000" algn="tl">
                    <a:srgbClr val="000000">
                      <a:alpha val="43137"/>
                    </a:srgbClr>
                  </a:outerShdw>
                </a:effectLst>
                <a:latin typeface="High Tower Text" panose="02040502050506030303" pitchFamily="18" charset="0"/>
              </a:rPr>
              <a:t>Thank you!</a:t>
            </a:r>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
        <p:nvSpPr>
          <p:cNvPr id="2" name="Footer Placeholder 1"/>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107327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93140"/>
            <a:ext cx="11394691" cy="605657"/>
          </a:xfrm>
          <a:solidFill>
            <a:schemeClr val="bg1"/>
          </a:solidFill>
        </p:spPr>
        <p:txBody>
          <a:bodyPr>
            <a:noAutofit/>
          </a:bodyPr>
          <a:lstStyle/>
          <a:p>
            <a:pPr algn="l"/>
            <a:r>
              <a:rPr lang="en-US" sz="4000" b="1" cap="none" dirty="0" smtClean="0">
                <a:effectLst>
                  <a:outerShdw blurRad="38100" dist="38100" dir="2700000" algn="tl">
                    <a:srgbClr val="000000">
                      <a:alpha val="43137"/>
                    </a:srgbClr>
                  </a:outerShdw>
                </a:effectLst>
              </a:rPr>
              <a:t>Introduction</a:t>
            </a:r>
            <a:r>
              <a:rPr lang="gez-Ethi-ET" sz="4000" b="1" cap="none" dirty="0" smtClean="0">
                <a:effectLst>
                  <a:outerShdw blurRad="38100" dist="38100" dir="2700000" algn="tl">
                    <a:srgbClr val="000000">
                      <a:alpha val="43137"/>
                    </a:srgbClr>
                  </a:outerShdw>
                </a:effectLst>
              </a:rPr>
              <a:t> (2/3)</a:t>
            </a:r>
            <a:endParaRPr lang="en-US" sz="4000" b="1" cap="none"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a:off x="2290549" y="6431867"/>
            <a:ext cx="6672887" cy="365125"/>
          </a:xfrm>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Picture 3"/>
          <p:cNvPicPr>
            <a:picLocks noChangeAspect="1"/>
          </p:cNvPicPr>
          <p:nvPr/>
        </p:nvPicPr>
        <p:blipFill>
          <a:blip r:embed="rId3"/>
          <a:stretch>
            <a:fillRect/>
          </a:stretch>
        </p:blipFill>
        <p:spPr>
          <a:xfrm>
            <a:off x="5800550" y="833576"/>
            <a:ext cx="5902116" cy="3931920"/>
          </a:xfrm>
          <a:prstGeom prst="rect">
            <a:avLst/>
          </a:prstGeom>
        </p:spPr>
      </p:pic>
      <p:sp>
        <p:nvSpPr>
          <p:cNvPr id="11" name="Rectangle 10"/>
          <p:cNvSpPr/>
          <p:nvPr/>
        </p:nvSpPr>
        <p:spPr>
          <a:xfrm>
            <a:off x="260430" y="5175692"/>
            <a:ext cx="10733123" cy="369332"/>
          </a:xfrm>
          <a:prstGeom prst="rect">
            <a:avLst/>
          </a:prstGeom>
          <a:solidFill>
            <a:schemeClr val="bg1">
              <a:lumMod val="95000"/>
            </a:schemeClr>
          </a:solidFill>
        </p:spPr>
        <p:txBody>
          <a:bodyPr wrap="square">
            <a:spAutoFit/>
          </a:bodyPr>
          <a:lstStyle/>
          <a:p>
            <a:r>
              <a:rPr lang="en-US" dirty="0">
                <a:hlinkClick r:id="rId4"/>
              </a:rPr>
              <a:t>https://</a:t>
            </a:r>
            <a:r>
              <a:rPr lang="en-US" dirty="0" smtClean="0">
                <a:hlinkClick r:id="rId4"/>
              </a:rPr>
              <a:t>gco.iarc.who.int/today/en/dataviz/pie?mode=cancer&amp;types=0&amp;sexes=2&amp;populations=231</a:t>
            </a:r>
            <a:r>
              <a:rPr lang="en-US" dirty="0" smtClean="0"/>
              <a:t> </a:t>
            </a:r>
            <a:endParaRPr lang="en-US" dirty="0"/>
          </a:p>
        </p:txBody>
      </p:sp>
      <p:sp>
        <p:nvSpPr>
          <p:cNvPr id="8" name="AutoShape 4" descr="blob:https://gco.iarc.fr/b78bc2c7-1455-49e0-9c91-8e61bd84803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Image 0" descr="preencoded.png"/>
          <p:cNvPicPr>
            <a:picLocks noChangeAspect="1"/>
          </p:cNvPicPr>
          <p:nvPr/>
        </p:nvPicPr>
        <p:blipFill>
          <a:blip r:embed="rId5"/>
          <a:stretch>
            <a:fillRect/>
          </a:stretch>
        </p:blipFill>
        <p:spPr>
          <a:xfrm>
            <a:off x="307975" y="833576"/>
            <a:ext cx="5394960" cy="3931919"/>
          </a:xfrm>
          <a:prstGeom prst="rect">
            <a:avLst/>
          </a:prstGeom>
        </p:spPr>
      </p:pic>
    </p:spTree>
    <p:extLst>
      <p:ext uri="{BB962C8B-B14F-4D97-AF65-F5344CB8AC3E}">
        <p14:creationId xmlns:p14="http://schemas.microsoft.com/office/powerpoint/2010/main" val="190467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678427" y="835787"/>
            <a:ext cx="8424500" cy="544098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Clr>
                <a:prstClr val="black"/>
              </a:buClr>
              <a:buNone/>
              <a:defRPr/>
            </a:pPr>
            <a:r>
              <a:rPr lang="en-US" sz="2400" b="1" cap="none" dirty="0">
                <a:solidFill>
                  <a:prstClr val="black"/>
                </a:solidFill>
              </a:rPr>
              <a:t>Out-of-School Girls &amp; Equity Challenges</a:t>
            </a:r>
            <a:endParaRPr lang="gez-Ethi-ET" sz="2400" b="1" cap="none" dirty="0" smtClean="0">
              <a:solidFill>
                <a:prstClr val="black"/>
              </a:solidFill>
              <a:latin typeface="Tw Cen MT"/>
            </a:endParaRPr>
          </a:p>
          <a:p>
            <a:pPr>
              <a:buClr>
                <a:prstClr val="black"/>
              </a:buClr>
              <a:defRPr/>
            </a:pPr>
            <a:r>
              <a:rPr lang="en-US" sz="2400" cap="none" dirty="0">
                <a:solidFill>
                  <a:prstClr val="black"/>
                </a:solidFill>
              </a:rPr>
              <a:t>4.5M primary-school-aged children out of school (MOE, 2020</a:t>
            </a:r>
            <a:r>
              <a:rPr lang="en-US" sz="2400" cap="none" dirty="0" smtClean="0">
                <a:solidFill>
                  <a:prstClr val="black"/>
                </a:solidFill>
              </a:rPr>
              <a:t>)</a:t>
            </a:r>
            <a:endParaRPr lang="gez-Ethi-ET" sz="2400" cap="none" dirty="0" smtClean="0">
              <a:solidFill>
                <a:prstClr val="black"/>
              </a:solidFill>
            </a:endParaRPr>
          </a:p>
          <a:p>
            <a:pPr>
              <a:buClr>
                <a:prstClr val="black"/>
              </a:buClr>
              <a:defRPr/>
            </a:pPr>
            <a:r>
              <a:rPr lang="en-US" sz="2400" cap="none" dirty="0">
                <a:solidFill>
                  <a:prstClr val="black"/>
                </a:solidFill>
              </a:rPr>
              <a:t>Highest </a:t>
            </a:r>
            <a:r>
              <a:rPr lang="en-US" sz="2200" cap="none" dirty="0">
                <a:solidFill>
                  <a:prstClr val="black"/>
                </a:solidFill>
              </a:rPr>
              <a:t>out-of-school </a:t>
            </a:r>
            <a:r>
              <a:rPr lang="en-US" sz="2200" cap="none" dirty="0" smtClean="0">
                <a:solidFill>
                  <a:prstClr val="black"/>
                </a:solidFill>
              </a:rPr>
              <a:t>girls</a:t>
            </a:r>
            <a:r>
              <a:rPr lang="gez-Ethi-ET" sz="2200" cap="none" dirty="0" smtClean="0">
                <a:solidFill>
                  <a:prstClr val="black"/>
                </a:solidFill>
              </a:rPr>
              <a:t> (</a:t>
            </a:r>
            <a:r>
              <a:rPr lang="en-US" sz="2400" cap="none" dirty="0" smtClean="0">
                <a:solidFill>
                  <a:prstClr val="black"/>
                </a:solidFill>
              </a:rPr>
              <a:t>OOSG</a:t>
            </a:r>
            <a:r>
              <a:rPr lang="gez-Ethi-ET" sz="2400" cap="none" dirty="0" smtClean="0">
                <a:solidFill>
                  <a:prstClr val="black"/>
                </a:solidFill>
              </a:rPr>
              <a:t>)</a:t>
            </a:r>
            <a:r>
              <a:rPr lang="en-US" sz="2400" cap="none" dirty="0" smtClean="0">
                <a:solidFill>
                  <a:prstClr val="black"/>
                </a:solidFill>
              </a:rPr>
              <a:t> </a:t>
            </a:r>
            <a:r>
              <a:rPr lang="en-US" sz="2400" cap="none" dirty="0">
                <a:solidFill>
                  <a:prstClr val="black"/>
                </a:solidFill>
              </a:rPr>
              <a:t>rates: Afar (66.4%), Somali (53.5%), </a:t>
            </a:r>
            <a:r>
              <a:rPr lang="en-US" sz="2400" cap="none" dirty="0" err="1">
                <a:solidFill>
                  <a:prstClr val="black"/>
                </a:solidFill>
              </a:rPr>
              <a:t>Gambella</a:t>
            </a:r>
            <a:r>
              <a:rPr lang="en-US" sz="2400" cap="none" dirty="0">
                <a:solidFill>
                  <a:prstClr val="black"/>
                </a:solidFill>
              </a:rPr>
              <a:t> (19.8%), BG (21.9%) </a:t>
            </a:r>
            <a:r>
              <a:rPr lang="en-US" i="1" cap="none" dirty="0">
                <a:solidFill>
                  <a:prstClr val="black"/>
                </a:solidFill>
              </a:rPr>
              <a:t>(</a:t>
            </a:r>
            <a:r>
              <a:rPr lang="en-US" i="1" cap="none" dirty="0" err="1">
                <a:solidFill>
                  <a:prstClr val="black"/>
                </a:solidFill>
              </a:rPr>
              <a:t>Hailemariam</a:t>
            </a:r>
            <a:r>
              <a:rPr lang="en-US" i="1" cap="none" dirty="0">
                <a:solidFill>
                  <a:prstClr val="black"/>
                </a:solidFill>
              </a:rPr>
              <a:t> et al., 2021; </a:t>
            </a:r>
            <a:r>
              <a:rPr lang="en-US" i="1" cap="none" dirty="0" err="1">
                <a:solidFill>
                  <a:prstClr val="black"/>
                </a:solidFill>
              </a:rPr>
              <a:t>Zepro</a:t>
            </a:r>
            <a:r>
              <a:rPr lang="en-US" i="1" cap="none" dirty="0">
                <a:solidFill>
                  <a:prstClr val="black"/>
                </a:solidFill>
              </a:rPr>
              <a:t> et al., 2023</a:t>
            </a:r>
            <a:r>
              <a:rPr lang="en-US" i="1" cap="none" dirty="0" smtClean="0">
                <a:solidFill>
                  <a:prstClr val="black"/>
                </a:solidFill>
              </a:rPr>
              <a:t>)</a:t>
            </a:r>
            <a:endParaRPr lang="gez-Ethi-ET" i="1" cap="none" dirty="0" smtClean="0">
              <a:solidFill>
                <a:prstClr val="black"/>
              </a:solidFill>
            </a:endParaRPr>
          </a:p>
          <a:p>
            <a:pPr>
              <a:buClr>
                <a:prstClr val="black"/>
              </a:buClr>
              <a:defRPr/>
            </a:pPr>
            <a:r>
              <a:rPr lang="en-US" sz="2400" b="1" cap="none" dirty="0">
                <a:solidFill>
                  <a:prstClr val="black"/>
                </a:solidFill>
              </a:rPr>
              <a:t>Barriers</a:t>
            </a:r>
            <a:r>
              <a:rPr lang="en-US" sz="2400" cap="none" dirty="0">
                <a:solidFill>
                  <a:prstClr val="black"/>
                </a:solidFill>
              </a:rPr>
              <a:t>: sociocultural stigma, gender norms, religious </a:t>
            </a:r>
            <a:r>
              <a:rPr lang="en-US" sz="2400" cap="none" dirty="0" smtClean="0">
                <a:solidFill>
                  <a:prstClr val="black"/>
                </a:solidFill>
              </a:rPr>
              <a:t>beliefs</a:t>
            </a:r>
            <a:r>
              <a:rPr lang="gez-Ethi-ET" sz="2400" cap="none" dirty="0" smtClean="0">
                <a:solidFill>
                  <a:prstClr val="black"/>
                </a:solidFill>
              </a:rPr>
              <a:t>, </a:t>
            </a:r>
            <a:r>
              <a:rPr lang="en-US" sz="2400" cap="none" dirty="0" smtClean="0">
                <a:solidFill>
                  <a:prstClr val="black"/>
                </a:solidFill>
              </a:rPr>
              <a:t>Misinformation</a:t>
            </a:r>
            <a:r>
              <a:rPr lang="gez-Ethi-ET" sz="2400" cap="none" dirty="0" smtClean="0">
                <a:solidFill>
                  <a:prstClr val="black"/>
                </a:solidFill>
              </a:rPr>
              <a:t>, </a:t>
            </a:r>
            <a:r>
              <a:rPr lang="en-US" sz="2400" cap="none" dirty="0">
                <a:solidFill>
                  <a:prstClr val="black"/>
                </a:solidFill>
              </a:rPr>
              <a:t>Decision-making </a:t>
            </a:r>
            <a:r>
              <a:rPr lang="en-US" sz="2400" cap="none" dirty="0" smtClean="0">
                <a:solidFill>
                  <a:prstClr val="black"/>
                </a:solidFill>
              </a:rPr>
              <a:t>autonomy; </a:t>
            </a:r>
            <a:endParaRPr lang="gez-Ethi-ET" sz="2400" cap="none" dirty="0" smtClean="0">
              <a:solidFill>
                <a:prstClr val="black"/>
              </a:solidFill>
            </a:endParaRPr>
          </a:p>
          <a:p>
            <a:pPr>
              <a:buClr>
                <a:prstClr val="black"/>
              </a:buClr>
              <a:defRPr/>
            </a:pPr>
            <a:r>
              <a:rPr lang="en-US" sz="2400" cap="none" dirty="0">
                <a:solidFill>
                  <a:prstClr val="black"/>
                </a:solidFill>
              </a:rPr>
              <a:t>Over 60% of women require male consent to access healthcare </a:t>
            </a:r>
            <a:r>
              <a:rPr lang="en-US" i="1" cap="none" dirty="0" smtClean="0">
                <a:solidFill>
                  <a:prstClr val="black"/>
                </a:solidFill>
              </a:rPr>
              <a:t>(</a:t>
            </a:r>
            <a:r>
              <a:rPr lang="en-US" i="1" cap="none" dirty="0" err="1">
                <a:solidFill>
                  <a:prstClr val="black"/>
                </a:solidFill>
              </a:rPr>
              <a:t>Zepro</a:t>
            </a:r>
            <a:r>
              <a:rPr lang="en-US" i="1" cap="none" dirty="0">
                <a:solidFill>
                  <a:prstClr val="black"/>
                </a:solidFill>
              </a:rPr>
              <a:t> et al., 2023</a:t>
            </a:r>
            <a:r>
              <a:rPr lang="en-US" i="1" cap="none" dirty="0" smtClean="0">
                <a:solidFill>
                  <a:prstClr val="black"/>
                </a:solidFill>
              </a:rPr>
              <a:t>)</a:t>
            </a:r>
            <a:endParaRPr lang="gez-Ethi-ET" i="1" cap="none" dirty="0" smtClean="0">
              <a:solidFill>
                <a:prstClr val="black"/>
              </a:solidFill>
            </a:endParaRPr>
          </a:p>
          <a:p>
            <a:pPr>
              <a:buClr>
                <a:prstClr val="black"/>
              </a:buClr>
              <a:defRPr/>
            </a:pPr>
            <a:r>
              <a:rPr lang="en-US" sz="2400" cap="none" dirty="0" smtClean="0">
                <a:solidFill>
                  <a:prstClr val="black"/>
                </a:solidFill>
              </a:rPr>
              <a:t>Parental </a:t>
            </a:r>
            <a:r>
              <a:rPr lang="en-US" sz="2400" cap="none" dirty="0" smtClean="0">
                <a:solidFill>
                  <a:prstClr val="black"/>
                </a:solidFill>
                <a:latin typeface="Tw Cen MT"/>
              </a:rPr>
              <a:t>confidence and caregiver decision-making are critical determinants</a:t>
            </a:r>
            <a:endParaRPr lang="gez-Ethi-ET" sz="2400" cap="none" dirty="0" smtClean="0">
              <a:solidFill>
                <a:prstClr val="black"/>
              </a:solidFill>
              <a:latin typeface="Tw Cen MT"/>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Title 1"/>
          <p:cNvSpPr txBox="1">
            <a:spLocks/>
          </p:cNvSpPr>
          <p:nvPr/>
        </p:nvSpPr>
        <p:spPr>
          <a:xfrm>
            <a:off x="678426" y="79937"/>
            <a:ext cx="10776175" cy="666514"/>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lgn="l">
              <a:defRPr/>
            </a:pPr>
            <a:r>
              <a:rPr lang="en-US" sz="4000" b="1" cap="none" dirty="0" smtClean="0">
                <a:effectLst>
                  <a:outerShdw blurRad="38100" dist="38100" dir="2700000" algn="tl">
                    <a:srgbClr val="000000">
                      <a:alpha val="43137"/>
                    </a:srgbClr>
                  </a:outerShdw>
                </a:effectLst>
              </a:rPr>
              <a:t>Introduction</a:t>
            </a:r>
            <a:r>
              <a:rPr lang="gez-Ethi-ET" sz="4000" b="1" cap="none" dirty="0" smtClean="0">
                <a:effectLst>
                  <a:outerShdw blurRad="38100" dist="38100" dir="2700000" algn="tl">
                    <a:srgbClr val="000000">
                      <a:alpha val="43137"/>
                    </a:srgbClr>
                  </a:outerShdw>
                </a:effectLst>
              </a:rPr>
              <a:t> (3/3)</a:t>
            </a:r>
            <a:endPar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Tw Cen MT"/>
            </a:endParaRPr>
          </a:p>
        </p:txBody>
      </p:sp>
      <p:pic>
        <p:nvPicPr>
          <p:cNvPr id="11" name="Picture 10"/>
          <p:cNvPicPr>
            <a:picLocks noChangeAspect="1"/>
          </p:cNvPicPr>
          <p:nvPr/>
        </p:nvPicPr>
        <p:blipFill>
          <a:blip r:embed="rId3"/>
          <a:stretch>
            <a:fillRect/>
          </a:stretch>
        </p:blipFill>
        <p:spPr>
          <a:xfrm>
            <a:off x="9335265" y="835786"/>
            <a:ext cx="2119337" cy="1841504"/>
          </a:xfrm>
          <a:prstGeom prst="rect">
            <a:avLst/>
          </a:prstGeom>
        </p:spPr>
      </p:pic>
      <p:grpSp>
        <p:nvGrpSpPr>
          <p:cNvPr id="5" name="Group 4"/>
          <p:cNvGrpSpPr/>
          <p:nvPr/>
        </p:nvGrpSpPr>
        <p:grpSpPr>
          <a:xfrm>
            <a:off x="9335265" y="2636753"/>
            <a:ext cx="2765501" cy="3598464"/>
            <a:chOff x="9052588" y="2678306"/>
            <a:chExt cx="2765501" cy="3598464"/>
          </a:xfrm>
        </p:grpSpPr>
        <p:pic>
          <p:nvPicPr>
            <p:cNvPr id="2" name="Picture 1"/>
            <p:cNvPicPr>
              <a:picLocks noChangeAspect="1"/>
            </p:cNvPicPr>
            <p:nvPr/>
          </p:nvPicPr>
          <p:blipFill>
            <a:blip r:embed="rId4"/>
            <a:stretch>
              <a:fillRect/>
            </a:stretch>
          </p:blipFill>
          <p:spPr>
            <a:xfrm>
              <a:off x="9052588" y="3095420"/>
              <a:ext cx="2752725" cy="3181350"/>
            </a:xfrm>
            <a:prstGeom prst="rect">
              <a:avLst/>
            </a:prstGeom>
          </p:spPr>
        </p:pic>
        <p:sp>
          <p:nvSpPr>
            <p:cNvPr id="3" name="TextBox 2"/>
            <p:cNvSpPr txBox="1"/>
            <p:nvPr/>
          </p:nvSpPr>
          <p:spPr>
            <a:xfrm>
              <a:off x="9052588" y="2678306"/>
              <a:ext cx="2765501" cy="400110"/>
            </a:xfrm>
            <a:prstGeom prst="rect">
              <a:avLst/>
            </a:prstGeom>
            <a:noFill/>
          </p:spPr>
          <p:txBody>
            <a:bodyPr wrap="none" rtlCol="0">
              <a:spAutoFit/>
            </a:bodyPr>
            <a:lstStyle/>
            <a:p>
              <a:r>
                <a:rPr lang="gez-Ethi-ET" sz="2000" b="1" dirty="0" smtClean="0"/>
                <a:t>EquityChallenge</a:t>
              </a:r>
              <a:r>
                <a:rPr lang="gez-Ethi-ET" b="1" dirty="0" smtClean="0"/>
                <a:t>: OOSGs</a:t>
              </a:r>
              <a:endParaRPr lang="en-US" b="1" dirty="0"/>
            </a:p>
          </p:txBody>
        </p:sp>
      </p:grpSp>
      <p:sp>
        <p:nvSpPr>
          <p:cNvPr id="7" name="Footer Placeholder 6"/>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4128135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562" y="142767"/>
            <a:ext cx="11134751" cy="773554"/>
          </a:xfrm>
          <a:solidFill>
            <a:schemeClr val="bg1"/>
          </a:solidFill>
        </p:spPr>
        <p:txBody>
          <a:bodyPr>
            <a:noAutofit/>
          </a:bodyPr>
          <a:lstStyle/>
          <a:p>
            <a:pPr algn="l"/>
            <a:r>
              <a:rPr lang="en-US" sz="4000" b="1" cap="none" dirty="0">
                <a:effectLst>
                  <a:outerShdw blurRad="38100" dist="38100" dir="2700000" algn="tl">
                    <a:srgbClr val="000000">
                      <a:alpha val="43137"/>
                    </a:srgbClr>
                  </a:outerShdw>
                </a:effectLst>
              </a:rPr>
              <a:t>Why This Study Matters (Rationale)</a:t>
            </a:r>
          </a:p>
        </p:txBody>
      </p:sp>
      <p:sp>
        <p:nvSpPr>
          <p:cNvPr id="3" name="Content Placeholder 2"/>
          <p:cNvSpPr>
            <a:spLocks noGrp="1"/>
          </p:cNvSpPr>
          <p:nvPr>
            <p:ph sz="quarter" idx="13"/>
          </p:nvPr>
        </p:nvSpPr>
        <p:spPr>
          <a:xfrm>
            <a:off x="711506" y="1035318"/>
            <a:ext cx="7770341" cy="4656034"/>
          </a:xfrm>
          <a:solidFill>
            <a:schemeClr val="bg1"/>
          </a:solidFill>
        </p:spPr>
        <p:txBody>
          <a:bodyPr>
            <a:noAutofit/>
          </a:bodyPr>
          <a:lstStyle/>
          <a:p>
            <a:pPr>
              <a:lnSpc>
                <a:spcPct val="100000"/>
              </a:lnSpc>
            </a:pPr>
            <a:r>
              <a:rPr lang="en-US" sz="2400" cap="none" dirty="0" smtClean="0"/>
              <a:t>Willingness </a:t>
            </a:r>
            <a:r>
              <a:rPr lang="en-US" sz="2400" cap="none" dirty="0"/>
              <a:t>to uptake HPV vaccination was found to be </a:t>
            </a:r>
            <a:r>
              <a:rPr lang="en-US" sz="2400" cap="none" dirty="0" smtClean="0"/>
              <a:t>low</a:t>
            </a:r>
            <a:r>
              <a:rPr lang="gez-Ethi-ET" sz="2400" cap="none" dirty="0" smtClean="0"/>
              <a:t> </a:t>
            </a:r>
            <a:r>
              <a:rPr lang="gez-Ethi-ET" i="1" cap="none" dirty="0" smtClean="0"/>
              <a:t>(</a:t>
            </a:r>
            <a:r>
              <a:rPr lang="fr-FR" i="1" cap="none" dirty="0" err="1" smtClean="0"/>
              <a:t>Derbie</a:t>
            </a:r>
            <a:r>
              <a:rPr lang="fr-FR" i="1" cap="none" dirty="0" smtClean="0"/>
              <a:t> </a:t>
            </a:r>
            <a:r>
              <a:rPr lang="fr-FR" i="1" cap="none" dirty="0"/>
              <a:t>A, et </a:t>
            </a:r>
            <a:r>
              <a:rPr lang="fr-FR" i="1" cap="none" dirty="0" smtClean="0"/>
              <a:t>al</a:t>
            </a:r>
            <a:r>
              <a:rPr lang="gez-Ethi-ET" i="1" cap="none" dirty="0" smtClean="0"/>
              <a:t>., </a:t>
            </a:r>
            <a:r>
              <a:rPr lang="fr-FR" i="1" cap="none" dirty="0" smtClean="0"/>
              <a:t>2023) </a:t>
            </a:r>
            <a:endParaRPr lang="en-US" sz="2400" i="1" cap="none" dirty="0"/>
          </a:p>
          <a:p>
            <a:pPr>
              <a:lnSpc>
                <a:spcPct val="100000"/>
              </a:lnSpc>
            </a:pPr>
            <a:r>
              <a:rPr lang="en-US" sz="2400" cap="none" dirty="0" smtClean="0"/>
              <a:t>HPV </a:t>
            </a:r>
            <a:r>
              <a:rPr lang="en-US" sz="2400" cap="none" dirty="0"/>
              <a:t>vaccine coverage still below WHO’s 90% target by 2030 (WHO, </a:t>
            </a:r>
            <a:r>
              <a:rPr lang="en-US" sz="2400" cap="none" dirty="0" smtClean="0"/>
              <a:t>2023)</a:t>
            </a:r>
            <a:endParaRPr lang="gez-Ethi-ET" sz="2400" cap="none" dirty="0" smtClean="0"/>
          </a:p>
          <a:p>
            <a:pPr>
              <a:lnSpc>
                <a:spcPct val="100000"/>
              </a:lnSpc>
            </a:pPr>
            <a:r>
              <a:rPr lang="en-US" sz="2400" cap="none" dirty="0"/>
              <a:t>Unique barriers in underserved regions require tailored strategies </a:t>
            </a:r>
            <a:r>
              <a:rPr lang="en-US" i="1" cap="none" dirty="0"/>
              <a:t>(</a:t>
            </a:r>
            <a:r>
              <a:rPr lang="en-US" i="1" cap="none" dirty="0" err="1"/>
              <a:t>Hailemariam</a:t>
            </a:r>
            <a:r>
              <a:rPr lang="en-US" i="1" cap="none" dirty="0"/>
              <a:t> et al., 2021</a:t>
            </a:r>
            <a:r>
              <a:rPr lang="en-US" i="1" cap="none" dirty="0" smtClean="0"/>
              <a:t>)</a:t>
            </a:r>
            <a:endParaRPr lang="gez-Ethi-ET" i="1" cap="none" dirty="0" smtClean="0"/>
          </a:p>
          <a:p>
            <a:pPr>
              <a:lnSpc>
                <a:spcPct val="100000"/>
              </a:lnSpc>
            </a:pPr>
            <a:r>
              <a:rPr lang="en-US" sz="2400" cap="none" dirty="0"/>
              <a:t>This study identifies behavioral &amp; social drivers (</a:t>
            </a:r>
            <a:r>
              <a:rPr lang="en-US" sz="2400" cap="none" dirty="0" err="1"/>
              <a:t>BeSD</a:t>
            </a:r>
            <a:r>
              <a:rPr lang="en-US" sz="2400" cap="none" dirty="0"/>
              <a:t> framework) and parental confidence </a:t>
            </a:r>
            <a:r>
              <a:rPr lang="en-US" sz="2400" cap="none" dirty="0" smtClean="0"/>
              <a:t>factors</a:t>
            </a:r>
            <a:endParaRPr lang="gez-Ethi-ET" sz="2400" cap="none" dirty="0" smtClean="0"/>
          </a:p>
          <a:p>
            <a:pPr>
              <a:lnSpc>
                <a:spcPct val="100000"/>
              </a:lnSpc>
            </a:pPr>
            <a:r>
              <a:rPr lang="en-US" sz="2400" cap="none" dirty="0" smtClean="0"/>
              <a:t>Support MOH, RHBS, and local leaders in strengthening SRH programming</a:t>
            </a:r>
          </a:p>
        </p:txBody>
      </p:sp>
      <p:sp>
        <p:nvSpPr>
          <p:cNvPr id="5" name="Footer Placeholder 4"/>
          <p:cNvSpPr>
            <a:spLocks noGrp="1"/>
          </p:cNvSpPr>
          <p:nvPr>
            <p:ph type="ftr" sz="quarter" idx="11"/>
          </p:nvPr>
        </p:nvSpPr>
        <p:spPr>
          <a:xfrm>
            <a:off x="944254" y="6467510"/>
            <a:ext cx="6672887" cy="365125"/>
          </a:xfrm>
        </p:spPr>
        <p:txBody>
          <a:bodyPr/>
          <a:lstStyle/>
          <a:p>
            <a:r>
              <a:rPr lang="en-US" smtClean="0"/>
              <a:t>BeSD of HPV Vaccine Uptake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pic>
        <p:nvPicPr>
          <p:cNvPr id="2052" name="Picture 4" descr="HPV vaccine uptake barriers and facilit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110" y="3310759"/>
            <a:ext cx="3570890" cy="238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2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1"/>
            <a:ext cx="11933695" cy="848406"/>
          </a:xfrm>
          <a:solidFill>
            <a:schemeClr val="bg1"/>
          </a:solidFill>
        </p:spPr>
        <p:txBody>
          <a:bodyPr>
            <a:noAutofit/>
          </a:bodyPr>
          <a:lstStyle/>
          <a:p>
            <a:r>
              <a:rPr lang="en-US" sz="2800" b="1" cap="none" dirty="0">
                <a:effectLst>
                  <a:outerShdw blurRad="38100" dist="38100" dir="2700000" algn="tl">
                    <a:srgbClr val="000000">
                      <a:alpha val="43137"/>
                    </a:srgbClr>
                  </a:outerShdw>
                </a:effectLst>
              </a:rPr>
              <a:t>Conceptual </a:t>
            </a:r>
            <a:r>
              <a:rPr lang="en-US" sz="2800" b="1" cap="none" dirty="0" smtClean="0">
                <a:effectLst>
                  <a:outerShdw blurRad="38100" dist="38100" dir="2700000" algn="tl">
                    <a:srgbClr val="000000">
                      <a:alpha val="43137"/>
                    </a:srgbClr>
                  </a:outerShdw>
                </a:effectLst>
              </a:rPr>
              <a:t>Framework</a:t>
            </a:r>
            <a:r>
              <a:rPr lang="gez-Ethi-ET" sz="2800" b="1" cap="none" dirty="0" smtClean="0">
                <a:effectLst>
                  <a:outerShdw blurRad="38100" dist="38100" dir="2700000" algn="tl">
                    <a:srgbClr val="000000">
                      <a:alpha val="43137"/>
                    </a:srgbClr>
                  </a:outerShdw>
                </a:effectLst>
              </a:rPr>
              <a:t>: </a:t>
            </a:r>
            <a:r>
              <a:rPr lang="en-US" sz="2800" b="1" cap="none" dirty="0" smtClean="0">
                <a:effectLst>
                  <a:outerShdw blurRad="38100" dist="38100" dir="2700000" algn="tl">
                    <a:srgbClr val="000000">
                      <a:alpha val="43137"/>
                    </a:srgbClr>
                  </a:outerShdw>
                </a:effectLst>
              </a:rPr>
              <a:t>The </a:t>
            </a:r>
            <a:r>
              <a:rPr lang="en-US" sz="2800" b="1" cap="none" dirty="0">
                <a:effectLst>
                  <a:outerShdw blurRad="38100" dist="38100" dir="2700000" algn="tl">
                    <a:srgbClr val="000000">
                      <a:alpha val="43137"/>
                    </a:srgbClr>
                  </a:outerShdw>
                </a:effectLst>
              </a:rPr>
              <a:t>B</a:t>
            </a:r>
            <a:r>
              <a:rPr lang="en-US" sz="2800" b="1" cap="none" dirty="0" smtClean="0">
                <a:effectLst>
                  <a:outerShdw blurRad="38100" dist="38100" dir="2700000" algn="tl">
                    <a:srgbClr val="000000">
                      <a:alpha val="43137"/>
                    </a:srgbClr>
                  </a:outerShdw>
                </a:effectLst>
              </a:rPr>
              <a:t>ehavioral and Social </a:t>
            </a:r>
            <a:r>
              <a:rPr lang="en-US" sz="2800" b="1" cap="none" dirty="0">
                <a:effectLst>
                  <a:outerShdw blurRad="38100" dist="38100" dir="2700000" algn="tl">
                    <a:srgbClr val="000000">
                      <a:alpha val="43137"/>
                    </a:srgbClr>
                  </a:outerShdw>
                </a:effectLst>
              </a:rPr>
              <a:t>D</a:t>
            </a:r>
            <a:r>
              <a:rPr lang="en-US" sz="2800" b="1" cap="none" dirty="0" smtClean="0">
                <a:effectLst>
                  <a:outerShdw blurRad="38100" dist="38100" dir="2700000" algn="tl">
                    <a:srgbClr val="000000">
                      <a:alpha val="43137"/>
                    </a:srgbClr>
                  </a:outerShdw>
                </a:effectLst>
              </a:rPr>
              <a:t>rivers (</a:t>
            </a:r>
            <a:r>
              <a:rPr lang="en-US" sz="2800" b="1" cap="none" dirty="0" err="1" smtClean="0">
                <a:effectLst>
                  <a:outerShdw blurRad="38100" dist="38100" dir="2700000" algn="tl">
                    <a:srgbClr val="000000">
                      <a:alpha val="43137"/>
                    </a:srgbClr>
                  </a:outerShdw>
                </a:effectLst>
              </a:rPr>
              <a:t>BeSD</a:t>
            </a:r>
            <a:r>
              <a:rPr lang="en-US" sz="2800" b="1" cap="none" dirty="0" smtClean="0">
                <a:effectLst>
                  <a:outerShdw blurRad="38100" dist="38100" dir="2700000" algn="tl">
                    <a:srgbClr val="000000">
                      <a:alpha val="43137"/>
                    </a:srgbClr>
                  </a:outerShdw>
                </a:effectLst>
              </a:rPr>
              <a:t>) of vaccination framework </a:t>
            </a:r>
            <a:endParaRPr lang="en-US" sz="2800" b="1" cap="none"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
        <p:nvSpPr>
          <p:cNvPr id="3" name="Rectangle 2"/>
          <p:cNvSpPr/>
          <p:nvPr/>
        </p:nvSpPr>
        <p:spPr>
          <a:xfrm>
            <a:off x="4697940" y="6294799"/>
            <a:ext cx="6725265" cy="369332"/>
          </a:xfrm>
          <a:prstGeom prst="rect">
            <a:avLst/>
          </a:prstGeom>
          <a:solidFill>
            <a:schemeClr val="bg1"/>
          </a:solidFill>
        </p:spPr>
        <p:txBody>
          <a:bodyPr wrap="square">
            <a:spAutoFit/>
          </a:bodyPr>
          <a:lstStyle/>
          <a:p>
            <a:r>
              <a:rPr lang="en-US" dirty="0" smtClean="0"/>
              <a:t>WHO (2022) Based </a:t>
            </a:r>
            <a:r>
              <a:rPr lang="en-US" dirty="0"/>
              <a:t>on Brewer et al. </a:t>
            </a:r>
            <a:r>
              <a:rPr lang="en-US" dirty="0" err="1"/>
              <a:t>Psychol</a:t>
            </a:r>
            <a:r>
              <a:rPr lang="en-US" dirty="0"/>
              <a:t> </a:t>
            </a:r>
            <a:r>
              <a:rPr lang="en-US" dirty="0" err="1"/>
              <a:t>Sci</a:t>
            </a:r>
            <a:r>
              <a:rPr lang="en-US" dirty="0"/>
              <a:t> Public Interest. (2017).</a:t>
            </a:r>
          </a:p>
        </p:txBody>
      </p:sp>
      <p:pic>
        <p:nvPicPr>
          <p:cNvPr id="10" name="Picture 2" descr="vaccination framework"/>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865123" y="848407"/>
            <a:ext cx="10326877" cy="53946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3986" y="1177871"/>
            <a:ext cx="1741137" cy="3477875"/>
          </a:xfrm>
          <a:prstGeom prst="rect">
            <a:avLst/>
          </a:prstGeom>
          <a:solidFill>
            <a:schemeClr val="accent4"/>
          </a:solidFill>
        </p:spPr>
        <p:txBody>
          <a:bodyPr wrap="square">
            <a:spAutoFit/>
          </a:bodyPr>
          <a:lstStyle/>
          <a:p>
            <a:r>
              <a:rPr lang="en-US" sz="2000" dirty="0"/>
              <a:t>WHO </a:t>
            </a:r>
            <a:r>
              <a:rPr lang="en-US" sz="2000" dirty="0" err="1"/>
              <a:t>BeSD</a:t>
            </a:r>
            <a:r>
              <a:rPr lang="en-US" sz="2000" dirty="0"/>
              <a:t> domains: confidence, motivation, social norms, decision-making autonomy, service delivery experiences</a:t>
            </a:r>
          </a:p>
        </p:txBody>
      </p:sp>
      <p:sp>
        <p:nvSpPr>
          <p:cNvPr id="4" name="Footer Placeholder 3"/>
          <p:cNvSpPr>
            <a:spLocks noGrp="1"/>
          </p:cNvSpPr>
          <p:nvPr>
            <p:ph type="ftr" sz="quarter" idx="11"/>
          </p:nvPr>
        </p:nvSpPr>
        <p:spPr/>
        <p:txBody>
          <a:bodyPr/>
          <a:lstStyle/>
          <a:p>
            <a:r>
              <a:rPr lang="en-US" smtClean="0"/>
              <a:t>BeSD of HPV Vaccine Uptake </a:t>
            </a:r>
            <a:endParaRPr lang="en-US" dirty="0"/>
          </a:p>
        </p:txBody>
      </p:sp>
    </p:spTree>
    <p:extLst>
      <p:ext uri="{BB962C8B-B14F-4D97-AF65-F5344CB8AC3E}">
        <p14:creationId xmlns:p14="http://schemas.microsoft.com/office/powerpoint/2010/main" val="93341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4959" y="263169"/>
            <a:ext cx="10828801" cy="840417"/>
          </a:xfrm>
          <a:solidFill>
            <a:schemeClr val="bg1"/>
          </a:solidFill>
        </p:spPr>
        <p:txBody>
          <a:bodyPr>
            <a:normAutofit/>
          </a:bodyPr>
          <a:lstStyle/>
          <a:p>
            <a:pPr algn="l"/>
            <a:r>
              <a:rPr lang="en-US" sz="4000" b="1" cap="none" dirty="0" smtClean="0">
                <a:effectLst>
                  <a:outerShdw blurRad="38100" dist="38100" dir="2700000" algn="tl">
                    <a:srgbClr val="000000">
                      <a:alpha val="43137"/>
                    </a:srgbClr>
                  </a:outerShdw>
                </a:effectLst>
              </a:rPr>
              <a:t>General</a:t>
            </a:r>
            <a:r>
              <a:rPr lang="gez-Ethi-ET" sz="4000" b="1" cap="none" dirty="0" smtClean="0">
                <a:effectLst>
                  <a:outerShdw blurRad="38100" dist="38100" dir="2700000" algn="tl">
                    <a:srgbClr val="000000">
                      <a:alpha val="43137"/>
                    </a:srgbClr>
                  </a:outerShdw>
                </a:effectLst>
              </a:rPr>
              <a:t> </a:t>
            </a:r>
            <a:r>
              <a:rPr lang="en-US" sz="4000" b="1" cap="none" dirty="0" smtClean="0">
                <a:effectLst>
                  <a:outerShdw blurRad="38100" dist="38100" dir="2700000" algn="tl">
                    <a:srgbClr val="000000">
                      <a:alpha val="43137"/>
                    </a:srgbClr>
                  </a:outerShdw>
                </a:effectLst>
              </a:rPr>
              <a:t>Objective</a:t>
            </a:r>
            <a:endParaRPr lang="en-US" sz="4000" b="1" cap="none"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544958" y="1368364"/>
            <a:ext cx="10828801" cy="2052754"/>
          </a:xfrm>
          <a:solidFill>
            <a:schemeClr val="bg1"/>
          </a:solidFill>
        </p:spPr>
        <p:txBody>
          <a:bodyPr>
            <a:noAutofit/>
          </a:bodyPr>
          <a:lstStyle/>
          <a:p>
            <a:pPr>
              <a:lnSpc>
                <a:spcPct val="150000"/>
              </a:lnSpc>
            </a:pPr>
            <a:r>
              <a:rPr lang="gez-Ethi-ET" sz="2800" cap="none" dirty="0"/>
              <a:t>Aimed to</a:t>
            </a:r>
            <a:r>
              <a:rPr lang="en-US" sz="2800" cap="none" dirty="0"/>
              <a:t> </a:t>
            </a:r>
            <a:r>
              <a:rPr lang="en-US" sz="2800" cap="none" dirty="0" smtClean="0"/>
              <a:t>assess </a:t>
            </a:r>
            <a:r>
              <a:rPr lang="en-US" sz="2800" cap="none" dirty="0"/>
              <a:t>behavioral, social, and structural factors influencing HPV vaccine uptake and parental confidence among out-of-school adolescent girls in Ethiopia</a:t>
            </a:r>
          </a:p>
        </p:txBody>
      </p:sp>
      <p:sp>
        <p:nvSpPr>
          <p:cNvPr id="7" name="Footer Placeholder 6"/>
          <p:cNvSpPr>
            <a:spLocks noGrp="1"/>
          </p:cNvSpPr>
          <p:nvPr>
            <p:ph type="ftr" sz="quarter" idx="11"/>
          </p:nvPr>
        </p:nvSpPr>
        <p:spPr>
          <a:xfrm>
            <a:off x="674978" y="6492875"/>
            <a:ext cx="6672887" cy="365125"/>
          </a:xfrm>
        </p:spPr>
        <p:txBody>
          <a:bodyPr/>
          <a:lstStyle/>
          <a:p>
            <a:r>
              <a:rPr lang="en-US" smtClean="0"/>
              <a:t>BeSD of HPV Vaccine Uptake </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10654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5037" y="173228"/>
            <a:ext cx="11594898" cy="801995"/>
          </a:xfrm>
          <a:solidFill>
            <a:schemeClr val="bg1"/>
          </a:solidFill>
        </p:spPr>
        <p:txBody>
          <a:bodyPr>
            <a:normAutofit/>
          </a:bodyPr>
          <a:lstStyle/>
          <a:p>
            <a:pPr algn="l"/>
            <a:r>
              <a:rPr lang="en-US" sz="4000" b="1" cap="none" dirty="0" smtClean="0">
                <a:effectLst>
                  <a:outerShdw blurRad="38100" dist="38100" dir="2700000" algn="tl">
                    <a:srgbClr val="000000">
                      <a:alpha val="43137"/>
                    </a:srgbClr>
                  </a:outerShdw>
                </a:effectLst>
              </a:rPr>
              <a:t>Specific</a:t>
            </a:r>
            <a:r>
              <a:rPr lang="gez-Ethi-ET" sz="4000" b="1" cap="none" dirty="0" smtClean="0">
                <a:effectLst>
                  <a:outerShdw blurRad="38100" dist="38100" dir="2700000" algn="tl">
                    <a:srgbClr val="000000">
                      <a:alpha val="43137"/>
                    </a:srgbClr>
                  </a:outerShdw>
                </a:effectLst>
              </a:rPr>
              <a:t> </a:t>
            </a:r>
            <a:r>
              <a:rPr lang="en-US" sz="4000" b="1" cap="none" dirty="0" smtClean="0">
                <a:effectLst>
                  <a:outerShdw blurRad="38100" dist="38100" dir="2700000" algn="tl">
                    <a:srgbClr val="000000">
                      <a:alpha val="43137"/>
                    </a:srgbClr>
                  </a:outerShdw>
                </a:effectLst>
              </a:rPr>
              <a:t>Objective</a:t>
            </a:r>
            <a:r>
              <a:rPr lang="gez-Ethi-ET" sz="4000" b="1" cap="none" dirty="0" smtClean="0">
                <a:effectLst>
                  <a:outerShdw blurRad="38100" dist="38100" dir="2700000" algn="tl">
                    <a:srgbClr val="000000">
                      <a:alpha val="43137"/>
                    </a:srgbClr>
                  </a:outerShdw>
                </a:effectLst>
              </a:rPr>
              <a:t>s</a:t>
            </a:r>
            <a:endParaRPr lang="en-US" sz="4000" b="1" cap="none"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a:xfrm>
            <a:off x="674978" y="6492875"/>
            <a:ext cx="6672887" cy="365125"/>
          </a:xfrm>
        </p:spPr>
        <p:txBody>
          <a:bodyPr/>
          <a:lstStyle/>
          <a:p>
            <a:r>
              <a:rPr lang="en-US" smtClean="0"/>
              <a:t>BeSD of HPV Vaccine Uptake </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
        <p:nvSpPr>
          <p:cNvPr id="6" name="Content Placeholder 5"/>
          <p:cNvSpPr>
            <a:spLocks noGrp="1"/>
          </p:cNvSpPr>
          <p:nvPr>
            <p:ph sz="quarter" idx="14"/>
          </p:nvPr>
        </p:nvSpPr>
        <p:spPr>
          <a:xfrm>
            <a:off x="425037" y="1146413"/>
            <a:ext cx="11594898" cy="4504880"/>
          </a:xfrm>
          <a:solidFill>
            <a:schemeClr val="bg1"/>
          </a:solidFill>
        </p:spPr>
        <p:txBody>
          <a:bodyPr>
            <a:noAutofit/>
          </a:bodyPr>
          <a:lstStyle/>
          <a:p>
            <a:pPr marL="457200" indent="-457200">
              <a:lnSpc>
                <a:spcPct val="100000"/>
              </a:lnSpc>
              <a:buFont typeface="+mj-lt"/>
              <a:buAutoNum type="arabicPeriod"/>
            </a:pPr>
            <a:r>
              <a:rPr lang="en-US" sz="2400" cap="none" dirty="0" smtClean="0"/>
              <a:t>Determine </a:t>
            </a:r>
            <a:r>
              <a:rPr lang="en-US" sz="2400" cap="none" dirty="0"/>
              <a:t>the prevalence of HPV vaccine uptake among out-of-school adolescent girls aged 9–14 </a:t>
            </a:r>
            <a:r>
              <a:rPr lang="en-US" sz="2400" cap="none" dirty="0" smtClean="0"/>
              <a:t>years</a:t>
            </a:r>
            <a:endParaRPr lang="gez-Ethi-ET" sz="2400" cap="none" dirty="0" smtClean="0"/>
          </a:p>
          <a:p>
            <a:pPr marL="457200" indent="-457200">
              <a:lnSpc>
                <a:spcPct val="100000"/>
              </a:lnSpc>
              <a:buFont typeface="+mj-lt"/>
              <a:buAutoNum type="arabicPeriod"/>
            </a:pPr>
            <a:r>
              <a:rPr lang="en-US" sz="2400" cap="none" dirty="0" smtClean="0"/>
              <a:t>Examine </a:t>
            </a:r>
            <a:r>
              <a:rPr lang="en-US" sz="2400" cap="none" dirty="0"/>
              <a:t>levels of confidence in HPV vaccine safety and benefits among </a:t>
            </a:r>
            <a:r>
              <a:rPr lang="en-US" sz="2400" cap="none" dirty="0" smtClean="0"/>
              <a:t>parents/caregivers</a:t>
            </a:r>
            <a:endParaRPr lang="gez-Ethi-ET" sz="2400" cap="none" dirty="0" smtClean="0"/>
          </a:p>
          <a:p>
            <a:pPr marL="457200" indent="-457200">
              <a:lnSpc>
                <a:spcPct val="100000"/>
              </a:lnSpc>
              <a:buFont typeface="+mj-lt"/>
              <a:buAutoNum type="arabicPeriod"/>
            </a:pPr>
            <a:r>
              <a:rPr lang="en-US" sz="2400" cap="none" dirty="0" smtClean="0"/>
              <a:t>Identify </a:t>
            </a:r>
            <a:r>
              <a:rPr lang="en-US" sz="2400" cap="none" dirty="0"/>
              <a:t>behavioral and social drivers (motivation, risk perception, trusted sources, decision-making autonomy) influencing HPV vaccine </a:t>
            </a:r>
            <a:r>
              <a:rPr lang="en-US" sz="2400" cap="none" dirty="0" smtClean="0"/>
              <a:t>uptake</a:t>
            </a:r>
            <a:endParaRPr lang="gez-Ethi-ET" sz="2400" cap="none" dirty="0" smtClean="0"/>
          </a:p>
          <a:p>
            <a:pPr marL="457200" indent="-457200">
              <a:lnSpc>
                <a:spcPct val="100000"/>
              </a:lnSpc>
              <a:buFont typeface="+mj-lt"/>
              <a:buAutoNum type="arabicPeriod"/>
            </a:pPr>
            <a:r>
              <a:rPr lang="en-US" sz="2400" cap="none" dirty="0" smtClean="0"/>
              <a:t>Explore </a:t>
            </a:r>
            <a:r>
              <a:rPr lang="en-US" sz="2400" cap="none" dirty="0"/>
              <a:t>structural and service delivery factors (availability, consent procedures, documentation, access points) affecting HPV </a:t>
            </a:r>
            <a:r>
              <a:rPr lang="en-US" sz="2400" cap="none" dirty="0" smtClean="0"/>
              <a:t>vaccination</a:t>
            </a:r>
            <a:endParaRPr lang="gez-Ethi-ET" sz="2400" cap="none" dirty="0" smtClean="0"/>
          </a:p>
          <a:p>
            <a:pPr marL="457200" indent="-457200">
              <a:lnSpc>
                <a:spcPct val="100000"/>
              </a:lnSpc>
              <a:buFont typeface="+mj-lt"/>
              <a:buAutoNum type="arabicPeriod"/>
            </a:pPr>
            <a:r>
              <a:rPr lang="en-US" sz="2400" cap="none" dirty="0" smtClean="0"/>
              <a:t>Analyze </a:t>
            </a:r>
            <a:r>
              <a:rPr lang="en-US" sz="2400" cap="none" dirty="0"/>
              <a:t>factors significantly associated with HPV vaccine uptake and parental </a:t>
            </a:r>
            <a:r>
              <a:rPr lang="en-US" sz="2400" cap="none" dirty="0" smtClean="0"/>
              <a:t>confidence</a:t>
            </a:r>
            <a:endParaRPr lang="en-US" sz="2400" cap="none" dirty="0"/>
          </a:p>
        </p:txBody>
      </p:sp>
    </p:spTree>
    <p:extLst>
      <p:ext uri="{BB962C8B-B14F-4D97-AF65-F5344CB8AC3E}">
        <p14:creationId xmlns:p14="http://schemas.microsoft.com/office/powerpoint/2010/main" val="386042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Tw Cen MT"/>
        <a:ea typeface=""/>
        <a:cs typeface=""/>
      </a:majorFont>
      <a:minorFont>
        <a:latin typeface="Tw Cen MT"/>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1702</TotalTime>
  <Words>3544</Words>
  <Application>Microsoft Office PowerPoint</Application>
  <PresentationFormat>Widescreen</PresentationFormat>
  <Paragraphs>376</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High Tower Text</vt:lpstr>
      <vt:lpstr>Poppins Medium</vt:lpstr>
      <vt:lpstr>Times New Roman</vt:lpstr>
      <vt:lpstr>Tw Cen MT</vt:lpstr>
      <vt:lpstr>Droplet</vt:lpstr>
      <vt:lpstr>Behavioral, Social and Structural Drivers of HPV Vaccine Uptake and Parental Confidence Among Out-of-School Adolescent Girls in Ethiopia Findings from Afar, Benishangul-Gumuz, Gambella, and Somali Regions</vt:lpstr>
      <vt:lpstr>Outlines</vt:lpstr>
      <vt:lpstr>Introduction (1/3)</vt:lpstr>
      <vt:lpstr>Introduction (2/3)</vt:lpstr>
      <vt:lpstr>PowerPoint Presentation</vt:lpstr>
      <vt:lpstr>Why This Study Matters (Rationale)</vt:lpstr>
      <vt:lpstr>Conceptual Framework: The Behavioral and Social Drivers (BeSD) of vaccination framework </vt:lpstr>
      <vt:lpstr>General Objective</vt:lpstr>
      <vt:lpstr>Specific Objectives</vt:lpstr>
      <vt:lpstr>#08 Selected Zones</vt:lpstr>
      <vt:lpstr>PowerPoint Presentation</vt:lpstr>
      <vt:lpstr>PowerPoint Presentation</vt:lpstr>
      <vt:lpstr>Study Variables &amp; BeSD Framework</vt:lpstr>
      <vt:lpstr>Data Collection &amp; Analysis</vt:lpstr>
      <vt:lpstr>Ethical considerations</vt:lpstr>
      <vt:lpstr>Results/Discussion</vt:lpstr>
      <vt:lpstr>Results/Discussion ...</vt:lpstr>
      <vt:lpstr>Results/Discussion ...</vt:lpstr>
      <vt:lpstr>Results/Discussion ...</vt:lpstr>
      <vt:lpstr>Results/Discussion ...</vt:lpstr>
      <vt:lpstr>Results/Discussion ...</vt:lpstr>
      <vt:lpstr>Results/Discussion ...</vt:lpstr>
      <vt:lpstr>Results/Discussion ...</vt:lpstr>
      <vt:lpstr>Results/Discussion ...</vt:lpstr>
      <vt:lpstr>Results/Discussion ...</vt:lpstr>
      <vt:lpstr>Results/Discussion ...</vt:lpstr>
      <vt:lpstr>Results/Discussion ...</vt:lpstr>
      <vt:lpstr>Strengths and Limitations of the Study</vt:lpstr>
      <vt:lpstr>Conclusions</vt:lpstr>
      <vt:lpstr> Policy Implications/Recommendations</vt:lpstr>
      <vt:lpstr>Acknowledgements</vt:lpstr>
      <vt:lpstr>PowerPoint Presentation</vt:lpstr>
    </vt:vector>
  </TitlesOfParts>
  <Company>Sphmmc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Welcome and project overview Objectives and significance of the research Overview of target regions and participant profile Ethical considerations and participant protection Tools and methods for qualitative data collection (IDI, KII, FGD) Fieldwork timeline and logistical preparations Roles and expectations of supervisors and data collectors Q&amp;A and discussion </dc:title>
  <dc:creator>TG</dc:creator>
  <cp:lastModifiedBy>TG</cp:lastModifiedBy>
  <cp:revision>873</cp:revision>
  <dcterms:created xsi:type="dcterms:W3CDTF">2025-06-30T08:25:19Z</dcterms:created>
  <dcterms:modified xsi:type="dcterms:W3CDTF">2026-03-06T09:33:17Z</dcterms:modified>
</cp:coreProperties>
</file>